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2"/>
  </p:notesMasterIdLst>
  <p:sldIdLst>
    <p:sldId id="256" r:id="rId2"/>
    <p:sldId id="258" r:id="rId3"/>
    <p:sldId id="274" r:id="rId4"/>
    <p:sldId id="277" r:id="rId5"/>
    <p:sldId id="284" r:id="rId6"/>
    <p:sldId id="282" r:id="rId7"/>
    <p:sldId id="283" r:id="rId8"/>
    <p:sldId id="285" r:id="rId9"/>
    <p:sldId id="286" r:id="rId10"/>
    <p:sldId id="287" r:id="rId11"/>
    <p:sldId id="288" r:id="rId12"/>
    <p:sldId id="289" r:id="rId13"/>
    <p:sldId id="290" r:id="rId14"/>
    <p:sldId id="291" r:id="rId15"/>
    <p:sldId id="292" r:id="rId16"/>
    <p:sldId id="275" r:id="rId17"/>
    <p:sldId id="293" r:id="rId18"/>
    <p:sldId id="276" r:id="rId19"/>
    <p:sldId id="259" r:id="rId20"/>
    <p:sldId id="261" r:id="rId21"/>
    <p:sldId id="260" r:id="rId22"/>
    <p:sldId id="279" r:id="rId23"/>
    <p:sldId id="263" r:id="rId24"/>
    <p:sldId id="265" r:id="rId25"/>
    <p:sldId id="264" r:id="rId26"/>
    <p:sldId id="280" r:id="rId27"/>
    <p:sldId id="266" r:id="rId28"/>
    <p:sldId id="281" r:id="rId29"/>
    <p:sldId id="267" r:id="rId30"/>
    <p:sldId id="278" r:id="rId3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14" autoAdjust="0"/>
    <p:restoredTop sz="94660"/>
  </p:normalViewPr>
  <p:slideViewPr>
    <p:cSldViewPr snapToGrid="0">
      <p:cViewPr varScale="1">
        <p:scale>
          <a:sx n="78" d="100"/>
          <a:sy n="78" d="100"/>
        </p:scale>
        <p:origin x="186" y="57"/>
      </p:cViewPr>
      <p:guideLst/>
    </p:cSldViewPr>
  </p:slideViewPr>
  <p:notesTextViewPr>
    <p:cViewPr>
      <p:scale>
        <a:sx n="1" d="1"/>
        <a:sy n="1" d="1"/>
      </p:scale>
      <p:origin x="0" y="0"/>
    </p:cViewPr>
  </p:notesTextViewPr>
  <p:sorterViewPr>
    <p:cViewPr>
      <p:scale>
        <a:sx n="100" d="100"/>
        <a:sy n="100" d="100"/>
      </p:scale>
      <p:origin x="0" y="-7803"/>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586BDF-7AF1-457C-8C68-83CB5097242D}" type="datetimeFigureOut">
              <a:rPr lang="zh-CN" altLang="en-US" smtClean="0"/>
              <a:t>2023/10/20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6C3C62A-135A-4EFA-96B4-CF00A107CD13}" type="slidenum">
              <a:rPr lang="zh-CN" altLang="en-US" smtClean="0"/>
              <a:t>‹#›</a:t>
            </a:fld>
            <a:endParaRPr lang="zh-CN" altLang="en-US"/>
          </a:p>
        </p:txBody>
      </p:sp>
    </p:spTree>
    <p:extLst>
      <p:ext uri="{BB962C8B-B14F-4D97-AF65-F5344CB8AC3E}">
        <p14:creationId xmlns:p14="http://schemas.microsoft.com/office/powerpoint/2010/main" val="30940649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9EE5C03-1F75-4844-A866-91BA2AC3AC9E}" type="slidenum">
              <a:rPr lang="zh-CN" altLang="en-US" smtClean="0"/>
              <a:t>7</a:t>
            </a:fld>
            <a:endParaRPr lang="zh-CN" altLang="en-US"/>
          </a:p>
        </p:txBody>
      </p:sp>
    </p:spTree>
    <p:extLst>
      <p:ext uri="{BB962C8B-B14F-4D97-AF65-F5344CB8AC3E}">
        <p14:creationId xmlns:p14="http://schemas.microsoft.com/office/powerpoint/2010/main" val="21504302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52196F-1AC0-3CE3-604F-D2201BCD9531}"/>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6340446-FB7F-613D-0950-525D6B775C8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7EDB3DA-58AC-158C-D372-5FBE00F718DC}"/>
              </a:ext>
            </a:extLst>
          </p:cNvPr>
          <p:cNvSpPr>
            <a:spLocks noGrp="1"/>
          </p:cNvSpPr>
          <p:nvPr>
            <p:ph type="dt" sz="half" idx="10"/>
          </p:nvPr>
        </p:nvSpPr>
        <p:spPr/>
        <p:txBody>
          <a:bodyPr/>
          <a:lstStyle/>
          <a:p>
            <a:fld id="{2AC935DA-0BA0-4379-9136-45446F132001}" type="datetimeFigureOut">
              <a:rPr lang="zh-CN" altLang="en-US" smtClean="0"/>
              <a:t>2023/10/20</a:t>
            </a:fld>
            <a:endParaRPr lang="zh-CN" altLang="en-US"/>
          </a:p>
        </p:txBody>
      </p:sp>
      <p:sp>
        <p:nvSpPr>
          <p:cNvPr id="5" name="页脚占位符 4">
            <a:extLst>
              <a:ext uri="{FF2B5EF4-FFF2-40B4-BE49-F238E27FC236}">
                <a16:creationId xmlns:a16="http://schemas.microsoft.com/office/drawing/2014/main" id="{F66802F7-B59C-A61A-5A25-D6DB943D2FB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B560DF2-5678-BBE0-757E-1C171649FD4F}"/>
              </a:ext>
            </a:extLst>
          </p:cNvPr>
          <p:cNvSpPr>
            <a:spLocks noGrp="1"/>
          </p:cNvSpPr>
          <p:nvPr>
            <p:ph type="sldNum" sz="quarter" idx="12"/>
          </p:nvPr>
        </p:nvSpPr>
        <p:spPr/>
        <p:txBody>
          <a:bodyPr/>
          <a:lstStyle/>
          <a:p>
            <a:fld id="{7F0CF4B8-7E91-4C7A-AC29-4B1061F0ACCC}" type="slidenum">
              <a:rPr lang="zh-CN" altLang="en-US" smtClean="0"/>
              <a:t>‹#›</a:t>
            </a:fld>
            <a:endParaRPr lang="zh-CN" altLang="en-US"/>
          </a:p>
        </p:txBody>
      </p:sp>
    </p:spTree>
    <p:extLst>
      <p:ext uri="{BB962C8B-B14F-4D97-AF65-F5344CB8AC3E}">
        <p14:creationId xmlns:p14="http://schemas.microsoft.com/office/powerpoint/2010/main" val="21861879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C6A3CA-B5EB-A490-0E9A-5C6E46B4D73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10B228E-3C0C-CDDF-EFBE-06CEC2F7913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530C46F-A593-4455-1E58-E1F4C344D913}"/>
              </a:ext>
            </a:extLst>
          </p:cNvPr>
          <p:cNvSpPr>
            <a:spLocks noGrp="1"/>
          </p:cNvSpPr>
          <p:nvPr>
            <p:ph type="dt" sz="half" idx="10"/>
          </p:nvPr>
        </p:nvSpPr>
        <p:spPr/>
        <p:txBody>
          <a:bodyPr/>
          <a:lstStyle/>
          <a:p>
            <a:fld id="{2AC935DA-0BA0-4379-9136-45446F132001}" type="datetimeFigureOut">
              <a:rPr lang="zh-CN" altLang="en-US" smtClean="0"/>
              <a:t>2023/10/20</a:t>
            </a:fld>
            <a:endParaRPr lang="zh-CN" altLang="en-US"/>
          </a:p>
        </p:txBody>
      </p:sp>
      <p:sp>
        <p:nvSpPr>
          <p:cNvPr id="5" name="页脚占位符 4">
            <a:extLst>
              <a:ext uri="{FF2B5EF4-FFF2-40B4-BE49-F238E27FC236}">
                <a16:creationId xmlns:a16="http://schemas.microsoft.com/office/drawing/2014/main" id="{4CA6023C-34E6-DC70-05FD-4448239CA8B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DD7591C-6A41-32CD-50A1-AF20FBFC26EA}"/>
              </a:ext>
            </a:extLst>
          </p:cNvPr>
          <p:cNvSpPr>
            <a:spLocks noGrp="1"/>
          </p:cNvSpPr>
          <p:nvPr>
            <p:ph type="sldNum" sz="quarter" idx="12"/>
          </p:nvPr>
        </p:nvSpPr>
        <p:spPr/>
        <p:txBody>
          <a:bodyPr/>
          <a:lstStyle/>
          <a:p>
            <a:fld id="{7F0CF4B8-7E91-4C7A-AC29-4B1061F0ACCC}" type="slidenum">
              <a:rPr lang="zh-CN" altLang="en-US" smtClean="0"/>
              <a:t>‹#›</a:t>
            </a:fld>
            <a:endParaRPr lang="zh-CN" altLang="en-US"/>
          </a:p>
        </p:txBody>
      </p:sp>
    </p:spTree>
    <p:extLst>
      <p:ext uri="{BB962C8B-B14F-4D97-AF65-F5344CB8AC3E}">
        <p14:creationId xmlns:p14="http://schemas.microsoft.com/office/powerpoint/2010/main" val="6373584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B237EF7-C817-90F7-CD09-E457BE16D579}"/>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1CB7E2F-D5DF-FF2B-B306-8BF882150148}"/>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33A7F5C-0DC1-41DC-EF48-BE963E7A5D04}"/>
              </a:ext>
            </a:extLst>
          </p:cNvPr>
          <p:cNvSpPr>
            <a:spLocks noGrp="1"/>
          </p:cNvSpPr>
          <p:nvPr>
            <p:ph type="dt" sz="half" idx="10"/>
          </p:nvPr>
        </p:nvSpPr>
        <p:spPr/>
        <p:txBody>
          <a:bodyPr/>
          <a:lstStyle/>
          <a:p>
            <a:fld id="{2AC935DA-0BA0-4379-9136-45446F132001}" type="datetimeFigureOut">
              <a:rPr lang="zh-CN" altLang="en-US" smtClean="0"/>
              <a:t>2023/10/20</a:t>
            </a:fld>
            <a:endParaRPr lang="zh-CN" altLang="en-US"/>
          </a:p>
        </p:txBody>
      </p:sp>
      <p:sp>
        <p:nvSpPr>
          <p:cNvPr id="5" name="页脚占位符 4">
            <a:extLst>
              <a:ext uri="{FF2B5EF4-FFF2-40B4-BE49-F238E27FC236}">
                <a16:creationId xmlns:a16="http://schemas.microsoft.com/office/drawing/2014/main" id="{67B2D6F5-F954-4A40-EDA7-F3A998196EE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73FCE5B-A0AC-FFC5-1CEF-1033080FDD4F}"/>
              </a:ext>
            </a:extLst>
          </p:cNvPr>
          <p:cNvSpPr>
            <a:spLocks noGrp="1"/>
          </p:cNvSpPr>
          <p:nvPr>
            <p:ph type="sldNum" sz="quarter" idx="12"/>
          </p:nvPr>
        </p:nvSpPr>
        <p:spPr/>
        <p:txBody>
          <a:bodyPr/>
          <a:lstStyle/>
          <a:p>
            <a:fld id="{7F0CF4B8-7E91-4C7A-AC29-4B1061F0ACCC}" type="slidenum">
              <a:rPr lang="zh-CN" altLang="en-US" smtClean="0"/>
              <a:t>‹#›</a:t>
            </a:fld>
            <a:endParaRPr lang="zh-CN" altLang="en-US"/>
          </a:p>
        </p:txBody>
      </p:sp>
    </p:spTree>
    <p:extLst>
      <p:ext uri="{BB962C8B-B14F-4D97-AF65-F5344CB8AC3E}">
        <p14:creationId xmlns:p14="http://schemas.microsoft.com/office/powerpoint/2010/main" val="39586645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29042E-3907-4BDC-2C7F-D388907F563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F1C0F9B-4A52-FCE3-4A45-FA17AC10272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0EE7A57-848D-530F-46D8-26B00AA481E1}"/>
              </a:ext>
            </a:extLst>
          </p:cNvPr>
          <p:cNvSpPr>
            <a:spLocks noGrp="1"/>
          </p:cNvSpPr>
          <p:nvPr>
            <p:ph type="dt" sz="half" idx="10"/>
          </p:nvPr>
        </p:nvSpPr>
        <p:spPr/>
        <p:txBody>
          <a:bodyPr/>
          <a:lstStyle/>
          <a:p>
            <a:fld id="{2AC935DA-0BA0-4379-9136-45446F132001}" type="datetimeFigureOut">
              <a:rPr lang="zh-CN" altLang="en-US" smtClean="0"/>
              <a:t>2023/10/20</a:t>
            </a:fld>
            <a:endParaRPr lang="zh-CN" altLang="en-US"/>
          </a:p>
        </p:txBody>
      </p:sp>
      <p:sp>
        <p:nvSpPr>
          <p:cNvPr id="5" name="页脚占位符 4">
            <a:extLst>
              <a:ext uri="{FF2B5EF4-FFF2-40B4-BE49-F238E27FC236}">
                <a16:creationId xmlns:a16="http://schemas.microsoft.com/office/drawing/2014/main" id="{86EF2841-9D21-0D3C-298B-8B12CB16A9E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13980DA-B206-F89F-7542-9F9A06085BA3}"/>
              </a:ext>
            </a:extLst>
          </p:cNvPr>
          <p:cNvSpPr>
            <a:spLocks noGrp="1"/>
          </p:cNvSpPr>
          <p:nvPr>
            <p:ph type="sldNum" sz="quarter" idx="12"/>
          </p:nvPr>
        </p:nvSpPr>
        <p:spPr/>
        <p:txBody>
          <a:bodyPr/>
          <a:lstStyle/>
          <a:p>
            <a:fld id="{7F0CF4B8-7E91-4C7A-AC29-4B1061F0ACCC}" type="slidenum">
              <a:rPr lang="zh-CN" altLang="en-US" smtClean="0"/>
              <a:t>‹#›</a:t>
            </a:fld>
            <a:endParaRPr lang="zh-CN" altLang="en-US"/>
          </a:p>
        </p:txBody>
      </p:sp>
    </p:spTree>
    <p:extLst>
      <p:ext uri="{BB962C8B-B14F-4D97-AF65-F5344CB8AC3E}">
        <p14:creationId xmlns:p14="http://schemas.microsoft.com/office/powerpoint/2010/main" val="19977383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835835-B88C-96FE-7AE1-284CBA521865}"/>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1E16FD6-3D2C-0330-383F-C8D5048EE60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ED5F294-F433-4A31-FF3D-31189F0B787C}"/>
              </a:ext>
            </a:extLst>
          </p:cNvPr>
          <p:cNvSpPr>
            <a:spLocks noGrp="1"/>
          </p:cNvSpPr>
          <p:nvPr>
            <p:ph type="dt" sz="half" idx="10"/>
          </p:nvPr>
        </p:nvSpPr>
        <p:spPr/>
        <p:txBody>
          <a:bodyPr/>
          <a:lstStyle/>
          <a:p>
            <a:fld id="{2AC935DA-0BA0-4379-9136-45446F132001}" type="datetimeFigureOut">
              <a:rPr lang="zh-CN" altLang="en-US" smtClean="0"/>
              <a:t>2023/10/20</a:t>
            </a:fld>
            <a:endParaRPr lang="zh-CN" altLang="en-US"/>
          </a:p>
        </p:txBody>
      </p:sp>
      <p:sp>
        <p:nvSpPr>
          <p:cNvPr id="5" name="页脚占位符 4">
            <a:extLst>
              <a:ext uri="{FF2B5EF4-FFF2-40B4-BE49-F238E27FC236}">
                <a16:creationId xmlns:a16="http://schemas.microsoft.com/office/drawing/2014/main" id="{321C0FBD-55D2-C56E-C892-95215D51B42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5583F96-138B-2F39-1B60-86CB7C95BB0C}"/>
              </a:ext>
            </a:extLst>
          </p:cNvPr>
          <p:cNvSpPr>
            <a:spLocks noGrp="1"/>
          </p:cNvSpPr>
          <p:nvPr>
            <p:ph type="sldNum" sz="quarter" idx="12"/>
          </p:nvPr>
        </p:nvSpPr>
        <p:spPr/>
        <p:txBody>
          <a:bodyPr/>
          <a:lstStyle/>
          <a:p>
            <a:fld id="{7F0CF4B8-7E91-4C7A-AC29-4B1061F0ACCC}" type="slidenum">
              <a:rPr lang="zh-CN" altLang="en-US" smtClean="0"/>
              <a:t>‹#›</a:t>
            </a:fld>
            <a:endParaRPr lang="zh-CN" altLang="en-US"/>
          </a:p>
        </p:txBody>
      </p:sp>
    </p:spTree>
    <p:extLst>
      <p:ext uri="{BB962C8B-B14F-4D97-AF65-F5344CB8AC3E}">
        <p14:creationId xmlns:p14="http://schemas.microsoft.com/office/powerpoint/2010/main" val="41126250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F70094-2418-8F28-4E22-4567B541E79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25C663E-F07F-B020-EA94-F6EB4FFD8AD1}"/>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42494F2-D54B-80C3-537B-A4877757DABB}"/>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DE0B7C6-FE2F-DECD-66F5-DB6068A97DA9}"/>
              </a:ext>
            </a:extLst>
          </p:cNvPr>
          <p:cNvSpPr>
            <a:spLocks noGrp="1"/>
          </p:cNvSpPr>
          <p:nvPr>
            <p:ph type="dt" sz="half" idx="10"/>
          </p:nvPr>
        </p:nvSpPr>
        <p:spPr/>
        <p:txBody>
          <a:bodyPr/>
          <a:lstStyle/>
          <a:p>
            <a:fld id="{2AC935DA-0BA0-4379-9136-45446F132001}" type="datetimeFigureOut">
              <a:rPr lang="zh-CN" altLang="en-US" smtClean="0"/>
              <a:t>2023/10/20</a:t>
            </a:fld>
            <a:endParaRPr lang="zh-CN" altLang="en-US"/>
          </a:p>
        </p:txBody>
      </p:sp>
      <p:sp>
        <p:nvSpPr>
          <p:cNvPr id="6" name="页脚占位符 5">
            <a:extLst>
              <a:ext uri="{FF2B5EF4-FFF2-40B4-BE49-F238E27FC236}">
                <a16:creationId xmlns:a16="http://schemas.microsoft.com/office/drawing/2014/main" id="{D0E422E3-BF7C-055C-737D-8A657CDE84AC}"/>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4E0AACD9-D6C5-5CCF-F43A-0D7BA5A49FAA}"/>
              </a:ext>
            </a:extLst>
          </p:cNvPr>
          <p:cNvSpPr>
            <a:spLocks noGrp="1"/>
          </p:cNvSpPr>
          <p:nvPr>
            <p:ph type="sldNum" sz="quarter" idx="12"/>
          </p:nvPr>
        </p:nvSpPr>
        <p:spPr/>
        <p:txBody>
          <a:bodyPr/>
          <a:lstStyle/>
          <a:p>
            <a:fld id="{7F0CF4B8-7E91-4C7A-AC29-4B1061F0ACCC}" type="slidenum">
              <a:rPr lang="zh-CN" altLang="en-US" smtClean="0"/>
              <a:t>‹#›</a:t>
            </a:fld>
            <a:endParaRPr lang="zh-CN" altLang="en-US"/>
          </a:p>
        </p:txBody>
      </p:sp>
    </p:spTree>
    <p:extLst>
      <p:ext uri="{BB962C8B-B14F-4D97-AF65-F5344CB8AC3E}">
        <p14:creationId xmlns:p14="http://schemas.microsoft.com/office/powerpoint/2010/main" val="36191113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21B961-2025-5528-9614-E50A9EC1EEA4}"/>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28C7230-04BB-CA66-A888-C5B76CD1549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AAFE0E9-6402-19BF-D8D1-E8F9E191FD1A}"/>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D7F122D-62A7-E746-9523-570ED91988C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97BFDE-04F9-4ABB-CA05-6784E991BEE1}"/>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7C6DEB1-24F6-5749-5DB4-F7F6245ACCA3}"/>
              </a:ext>
            </a:extLst>
          </p:cNvPr>
          <p:cNvSpPr>
            <a:spLocks noGrp="1"/>
          </p:cNvSpPr>
          <p:nvPr>
            <p:ph type="dt" sz="half" idx="10"/>
          </p:nvPr>
        </p:nvSpPr>
        <p:spPr/>
        <p:txBody>
          <a:bodyPr/>
          <a:lstStyle/>
          <a:p>
            <a:fld id="{2AC935DA-0BA0-4379-9136-45446F132001}" type="datetimeFigureOut">
              <a:rPr lang="zh-CN" altLang="en-US" smtClean="0"/>
              <a:t>2023/10/20</a:t>
            </a:fld>
            <a:endParaRPr lang="zh-CN" altLang="en-US"/>
          </a:p>
        </p:txBody>
      </p:sp>
      <p:sp>
        <p:nvSpPr>
          <p:cNvPr id="8" name="页脚占位符 7">
            <a:extLst>
              <a:ext uri="{FF2B5EF4-FFF2-40B4-BE49-F238E27FC236}">
                <a16:creationId xmlns:a16="http://schemas.microsoft.com/office/drawing/2014/main" id="{068431A1-FA4F-A54B-F925-EE444944FAB6}"/>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A9B7684C-D8E2-B680-E530-326151BA90C6}"/>
              </a:ext>
            </a:extLst>
          </p:cNvPr>
          <p:cNvSpPr>
            <a:spLocks noGrp="1"/>
          </p:cNvSpPr>
          <p:nvPr>
            <p:ph type="sldNum" sz="quarter" idx="12"/>
          </p:nvPr>
        </p:nvSpPr>
        <p:spPr/>
        <p:txBody>
          <a:bodyPr/>
          <a:lstStyle/>
          <a:p>
            <a:fld id="{7F0CF4B8-7E91-4C7A-AC29-4B1061F0ACCC}" type="slidenum">
              <a:rPr lang="zh-CN" altLang="en-US" smtClean="0"/>
              <a:t>‹#›</a:t>
            </a:fld>
            <a:endParaRPr lang="zh-CN" altLang="en-US"/>
          </a:p>
        </p:txBody>
      </p:sp>
    </p:spTree>
    <p:extLst>
      <p:ext uri="{BB962C8B-B14F-4D97-AF65-F5344CB8AC3E}">
        <p14:creationId xmlns:p14="http://schemas.microsoft.com/office/powerpoint/2010/main" val="20597266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65E199-DEDB-EF39-2F52-5C6B0061A3B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671403E-0088-8D0B-70DB-C016396AE581}"/>
              </a:ext>
            </a:extLst>
          </p:cNvPr>
          <p:cNvSpPr>
            <a:spLocks noGrp="1"/>
          </p:cNvSpPr>
          <p:nvPr>
            <p:ph type="dt" sz="half" idx="10"/>
          </p:nvPr>
        </p:nvSpPr>
        <p:spPr/>
        <p:txBody>
          <a:bodyPr/>
          <a:lstStyle/>
          <a:p>
            <a:fld id="{2AC935DA-0BA0-4379-9136-45446F132001}" type="datetimeFigureOut">
              <a:rPr lang="zh-CN" altLang="en-US" smtClean="0"/>
              <a:t>2023/10/20</a:t>
            </a:fld>
            <a:endParaRPr lang="zh-CN" altLang="en-US"/>
          </a:p>
        </p:txBody>
      </p:sp>
      <p:sp>
        <p:nvSpPr>
          <p:cNvPr id="4" name="页脚占位符 3">
            <a:extLst>
              <a:ext uri="{FF2B5EF4-FFF2-40B4-BE49-F238E27FC236}">
                <a16:creationId xmlns:a16="http://schemas.microsoft.com/office/drawing/2014/main" id="{A36E5667-713E-3598-6865-A1365B057BCD}"/>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F900CFD4-E706-0B2D-0294-E53A17782677}"/>
              </a:ext>
            </a:extLst>
          </p:cNvPr>
          <p:cNvSpPr>
            <a:spLocks noGrp="1"/>
          </p:cNvSpPr>
          <p:nvPr>
            <p:ph type="sldNum" sz="quarter" idx="12"/>
          </p:nvPr>
        </p:nvSpPr>
        <p:spPr/>
        <p:txBody>
          <a:bodyPr/>
          <a:lstStyle/>
          <a:p>
            <a:fld id="{7F0CF4B8-7E91-4C7A-AC29-4B1061F0ACCC}" type="slidenum">
              <a:rPr lang="zh-CN" altLang="en-US" smtClean="0"/>
              <a:t>‹#›</a:t>
            </a:fld>
            <a:endParaRPr lang="zh-CN" altLang="en-US"/>
          </a:p>
        </p:txBody>
      </p:sp>
    </p:spTree>
    <p:extLst>
      <p:ext uri="{BB962C8B-B14F-4D97-AF65-F5344CB8AC3E}">
        <p14:creationId xmlns:p14="http://schemas.microsoft.com/office/powerpoint/2010/main" val="5479136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7FABFB5-E398-6210-B6CC-D47BF2B11F7F}"/>
              </a:ext>
            </a:extLst>
          </p:cNvPr>
          <p:cNvSpPr>
            <a:spLocks noGrp="1"/>
          </p:cNvSpPr>
          <p:nvPr>
            <p:ph type="dt" sz="half" idx="10"/>
          </p:nvPr>
        </p:nvSpPr>
        <p:spPr/>
        <p:txBody>
          <a:bodyPr/>
          <a:lstStyle/>
          <a:p>
            <a:fld id="{2AC935DA-0BA0-4379-9136-45446F132001}" type="datetimeFigureOut">
              <a:rPr lang="zh-CN" altLang="en-US" smtClean="0"/>
              <a:t>2023/10/20</a:t>
            </a:fld>
            <a:endParaRPr lang="zh-CN" altLang="en-US"/>
          </a:p>
        </p:txBody>
      </p:sp>
      <p:sp>
        <p:nvSpPr>
          <p:cNvPr id="3" name="页脚占位符 2">
            <a:extLst>
              <a:ext uri="{FF2B5EF4-FFF2-40B4-BE49-F238E27FC236}">
                <a16:creationId xmlns:a16="http://schemas.microsoft.com/office/drawing/2014/main" id="{BC3E2C73-EF83-CDD8-84EB-9D98DB09B239}"/>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8FCEBBE0-FF06-7270-8B1C-9AB4BC308A9B}"/>
              </a:ext>
            </a:extLst>
          </p:cNvPr>
          <p:cNvSpPr>
            <a:spLocks noGrp="1"/>
          </p:cNvSpPr>
          <p:nvPr>
            <p:ph type="sldNum" sz="quarter" idx="12"/>
          </p:nvPr>
        </p:nvSpPr>
        <p:spPr/>
        <p:txBody>
          <a:bodyPr/>
          <a:lstStyle/>
          <a:p>
            <a:fld id="{7F0CF4B8-7E91-4C7A-AC29-4B1061F0ACCC}" type="slidenum">
              <a:rPr lang="zh-CN" altLang="en-US" smtClean="0"/>
              <a:t>‹#›</a:t>
            </a:fld>
            <a:endParaRPr lang="zh-CN" altLang="en-US"/>
          </a:p>
        </p:txBody>
      </p:sp>
    </p:spTree>
    <p:extLst>
      <p:ext uri="{BB962C8B-B14F-4D97-AF65-F5344CB8AC3E}">
        <p14:creationId xmlns:p14="http://schemas.microsoft.com/office/powerpoint/2010/main" val="20490185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C682E2-B13E-4ADC-132B-BD6CABCE2DE4}"/>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FA0B708-6B65-63F6-BBA9-6CFCA1D4F4D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FF53A64-6368-FA77-61BB-30F7920E334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019EC7-1F09-F892-44CD-F2A06B976C0D}"/>
              </a:ext>
            </a:extLst>
          </p:cNvPr>
          <p:cNvSpPr>
            <a:spLocks noGrp="1"/>
          </p:cNvSpPr>
          <p:nvPr>
            <p:ph type="dt" sz="half" idx="10"/>
          </p:nvPr>
        </p:nvSpPr>
        <p:spPr/>
        <p:txBody>
          <a:bodyPr/>
          <a:lstStyle/>
          <a:p>
            <a:fld id="{2AC935DA-0BA0-4379-9136-45446F132001}" type="datetimeFigureOut">
              <a:rPr lang="zh-CN" altLang="en-US" smtClean="0"/>
              <a:t>2023/10/20</a:t>
            </a:fld>
            <a:endParaRPr lang="zh-CN" altLang="en-US"/>
          </a:p>
        </p:txBody>
      </p:sp>
      <p:sp>
        <p:nvSpPr>
          <p:cNvPr id="6" name="页脚占位符 5">
            <a:extLst>
              <a:ext uri="{FF2B5EF4-FFF2-40B4-BE49-F238E27FC236}">
                <a16:creationId xmlns:a16="http://schemas.microsoft.com/office/drawing/2014/main" id="{0DD9D9A5-7554-9FC7-476A-932E9BAAA252}"/>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5BF16361-378E-1034-0E7B-D6A48A0C0764}"/>
              </a:ext>
            </a:extLst>
          </p:cNvPr>
          <p:cNvSpPr>
            <a:spLocks noGrp="1"/>
          </p:cNvSpPr>
          <p:nvPr>
            <p:ph type="sldNum" sz="quarter" idx="12"/>
          </p:nvPr>
        </p:nvSpPr>
        <p:spPr/>
        <p:txBody>
          <a:bodyPr/>
          <a:lstStyle/>
          <a:p>
            <a:fld id="{7F0CF4B8-7E91-4C7A-AC29-4B1061F0ACCC}" type="slidenum">
              <a:rPr lang="zh-CN" altLang="en-US" smtClean="0"/>
              <a:t>‹#›</a:t>
            </a:fld>
            <a:endParaRPr lang="zh-CN" altLang="en-US"/>
          </a:p>
        </p:txBody>
      </p:sp>
    </p:spTree>
    <p:extLst>
      <p:ext uri="{BB962C8B-B14F-4D97-AF65-F5344CB8AC3E}">
        <p14:creationId xmlns:p14="http://schemas.microsoft.com/office/powerpoint/2010/main" val="6685967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C0491D-567E-C455-0437-EE4D2A66359A}"/>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244D04D-5D53-06A4-CC09-63FFEF75B28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4EF0C87-C28D-E850-2085-F227FCAEC2B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F2F82A5-4304-F96A-B083-BF5774B77AE9}"/>
              </a:ext>
            </a:extLst>
          </p:cNvPr>
          <p:cNvSpPr>
            <a:spLocks noGrp="1"/>
          </p:cNvSpPr>
          <p:nvPr>
            <p:ph type="dt" sz="half" idx="10"/>
          </p:nvPr>
        </p:nvSpPr>
        <p:spPr/>
        <p:txBody>
          <a:bodyPr/>
          <a:lstStyle/>
          <a:p>
            <a:fld id="{2AC935DA-0BA0-4379-9136-45446F132001}" type="datetimeFigureOut">
              <a:rPr lang="zh-CN" altLang="en-US" smtClean="0"/>
              <a:t>2023/10/20</a:t>
            </a:fld>
            <a:endParaRPr lang="zh-CN" altLang="en-US"/>
          </a:p>
        </p:txBody>
      </p:sp>
      <p:sp>
        <p:nvSpPr>
          <p:cNvPr id="6" name="页脚占位符 5">
            <a:extLst>
              <a:ext uri="{FF2B5EF4-FFF2-40B4-BE49-F238E27FC236}">
                <a16:creationId xmlns:a16="http://schemas.microsoft.com/office/drawing/2014/main" id="{DF575946-2373-D024-830D-855720119604}"/>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0E15CAEA-570E-5FB8-D7D7-00641E230DCE}"/>
              </a:ext>
            </a:extLst>
          </p:cNvPr>
          <p:cNvSpPr>
            <a:spLocks noGrp="1"/>
          </p:cNvSpPr>
          <p:nvPr>
            <p:ph type="sldNum" sz="quarter" idx="12"/>
          </p:nvPr>
        </p:nvSpPr>
        <p:spPr/>
        <p:txBody>
          <a:bodyPr/>
          <a:lstStyle/>
          <a:p>
            <a:fld id="{7F0CF4B8-7E91-4C7A-AC29-4B1061F0ACCC}" type="slidenum">
              <a:rPr lang="zh-CN" altLang="en-US" smtClean="0"/>
              <a:t>‹#›</a:t>
            </a:fld>
            <a:endParaRPr lang="zh-CN" altLang="en-US"/>
          </a:p>
        </p:txBody>
      </p:sp>
    </p:spTree>
    <p:extLst>
      <p:ext uri="{BB962C8B-B14F-4D97-AF65-F5344CB8AC3E}">
        <p14:creationId xmlns:p14="http://schemas.microsoft.com/office/powerpoint/2010/main" val="30839951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05FEE894-4C42-CC71-2824-656C624745F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5CF4C1D8-F69D-73EB-0E0B-405F6546EE2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A9672D-2F4B-9583-C845-ED7C2753BDD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AC935DA-0BA0-4379-9136-45446F132001}" type="datetimeFigureOut">
              <a:rPr lang="zh-CN" altLang="en-US" smtClean="0"/>
              <a:t>2023/10/20</a:t>
            </a:fld>
            <a:endParaRPr lang="zh-CN" altLang="en-US"/>
          </a:p>
        </p:txBody>
      </p:sp>
      <p:sp>
        <p:nvSpPr>
          <p:cNvPr id="5" name="页脚占位符 4">
            <a:extLst>
              <a:ext uri="{FF2B5EF4-FFF2-40B4-BE49-F238E27FC236}">
                <a16:creationId xmlns:a16="http://schemas.microsoft.com/office/drawing/2014/main" id="{42EAF47B-8B32-CDE9-A086-35A0C46F006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2B6FFFE7-775E-D6A2-2DD5-FF8620A34FE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F0CF4B8-7E91-4C7A-AC29-4B1061F0ACCC}" type="slidenum">
              <a:rPr lang="zh-CN" altLang="en-US" smtClean="0"/>
              <a:t>‹#›</a:t>
            </a:fld>
            <a:endParaRPr lang="zh-CN" altLang="en-US"/>
          </a:p>
        </p:txBody>
      </p:sp>
    </p:spTree>
    <p:extLst>
      <p:ext uri="{BB962C8B-B14F-4D97-AF65-F5344CB8AC3E}">
        <p14:creationId xmlns:p14="http://schemas.microsoft.com/office/powerpoint/2010/main" val="124372430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0E121E-EBD2-3F72-1E07-9D43B0188FC3}"/>
              </a:ext>
            </a:extLst>
          </p:cNvPr>
          <p:cNvSpPr>
            <a:spLocks noGrp="1"/>
          </p:cNvSpPr>
          <p:nvPr>
            <p:ph type="ctrTitle"/>
          </p:nvPr>
        </p:nvSpPr>
        <p:spPr/>
        <p:txBody>
          <a:bodyPr/>
          <a:lstStyle/>
          <a:p>
            <a:r>
              <a:rPr lang="en-US" altLang="zh-CN" dirty="0"/>
              <a:t>10.20</a:t>
            </a:r>
            <a:endParaRPr lang="zh-CN" altLang="en-US" dirty="0"/>
          </a:p>
        </p:txBody>
      </p:sp>
      <p:sp>
        <p:nvSpPr>
          <p:cNvPr id="3" name="副标题 2">
            <a:extLst>
              <a:ext uri="{FF2B5EF4-FFF2-40B4-BE49-F238E27FC236}">
                <a16:creationId xmlns:a16="http://schemas.microsoft.com/office/drawing/2014/main" id="{9DE78D11-9A7E-5E2D-2C71-65E63266458E}"/>
              </a:ext>
            </a:extLst>
          </p:cNvPr>
          <p:cNvSpPr>
            <a:spLocks noGrp="1"/>
          </p:cNvSpPr>
          <p:nvPr>
            <p:ph type="subTitle" idx="1"/>
          </p:nvPr>
        </p:nvSpPr>
        <p:spPr/>
        <p:txBody>
          <a:bodyPr/>
          <a:lstStyle/>
          <a:p>
            <a:endParaRPr lang="zh-CN" altLang="en-US" dirty="0"/>
          </a:p>
        </p:txBody>
      </p:sp>
    </p:spTree>
    <p:extLst>
      <p:ext uri="{BB962C8B-B14F-4D97-AF65-F5344CB8AC3E}">
        <p14:creationId xmlns:p14="http://schemas.microsoft.com/office/powerpoint/2010/main" val="30046290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594B57-864E-CB57-EA15-84005CE2E31A}"/>
              </a:ext>
            </a:extLst>
          </p:cNvPr>
          <p:cNvSpPr>
            <a:spLocks noGrp="1"/>
          </p:cNvSpPr>
          <p:nvPr>
            <p:ph type="title"/>
          </p:nvPr>
        </p:nvSpPr>
        <p:spPr>
          <a:xfrm>
            <a:off x="371794" y="177971"/>
            <a:ext cx="4194068" cy="629002"/>
          </a:xfrm>
        </p:spPr>
        <p:txBody>
          <a:bodyPr>
            <a:normAutofit/>
          </a:bodyPr>
          <a:lstStyle/>
          <a:p>
            <a:r>
              <a:rPr lang="zh-CN" altLang="en-US" sz="2400" b="1" dirty="0"/>
              <a:t>可点击</a:t>
            </a:r>
            <a:r>
              <a:rPr lang="en-US" altLang="zh-CN" sz="2400" b="1" dirty="0"/>
              <a:t>view</a:t>
            </a:r>
            <a:r>
              <a:rPr lang="zh-CN" altLang="en-US" sz="2400" b="1" dirty="0"/>
              <a:t>查看</a:t>
            </a:r>
            <a:r>
              <a:rPr lang="en-US" altLang="zh-CN" sz="2400" b="1" dirty="0"/>
              <a:t>image</a:t>
            </a:r>
            <a:endParaRPr lang="zh-CN" altLang="en-US" sz="2400" b="1" dirty="0"/>
          </a:p>
        </p:txBody>
      </p:sp>
      <p:sp>
        <p:nvSpPr>
          <p:cNvPr id="5" name="内容占位符 4">
            <a:extLst>
              <a:ext uri="{FF2B5EF4-FFF2-40B4-BE49-F238E27FC236}">
                <a16:creationId xmlns:a16="http://schemas.microsoft.com/office/drawing/2014/main" id="{AE0305A7-161C-E749-5E8D-2E202DE58B33}"/>
              </a:ext>
            </a:extLst>
          </p:cNvPr>
          <p:cNvSpPr>
            <a:spLocks noGrp="1"/>
          </p:cNvSpPr>
          <p:nvPr>
            <p:ph idx="1"/>
          </p:nvPr>
        </p:nvSpPr>
        <p:spPr/>
        <p:txBody>
          <a:bodyPr/>
          <a:lstStyle/>
          <a:p>
            <a:endParaRPr lang="zh-CN" altLang="en-US"/>
          </a:p>
        </p:txBody>
      </p:sp>
      <p:pic>
        <p:nvPicPr>
          <p:cNvPr id="6" name="图片 5">
            <a:extLst>
              <a:ext uri="{FF2B5EF4-FFF2-40B4-BE49-F238E27FC236}">
                <a16:creationId xmlns:a16="http://schemas.microsoft.com/office/drawing/2014/main" id="{5B8E08A6-846D-0D5A-EB93-68BFD524A07C}"/>
              </a:ext>
            </a:extLst>
          </p:cNvPr>
          <p:cNvPicPr>
            <a:picLocks noChangeAspect="1"/>
          </p:cNvPicPr>
          <p:nvPr/>
        </p:nvPicPr>
        <p:blipFill>
          <a:blip r:embed="rId2"/>
          <a:stretch>
            <a:fillRect/>
          </a:stretch>
        </p:blipFill>
        <p:spPr>
          <a:xfrm>
            <a:off x="1255509" y="806973"/>
            <a:ext cx="10042547" cy="5940286"/>
          </a:xfrm>
          <a:prstGeom prst="rect">
            <a:avLst/>
          </a:prstGeom>
        </p:spPr>
      </p:pic>
    </p:spTree>
    <p:extLst>
      <p:ext uri="{BB962C8B-B14F-4D97-AF65-F5344CB8AC3E}">
        <p14:creationId xmlns:p14="http://schemas.microsoft.com/office/powerpoint/2010/main" val="34502527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D69C34-6391-E8F4-5D4F-9D44B3F1A980}"/>
              </a:ext>
            </a:extLst>
          </p:cNvPr>
          <p:cNvSpPr>
            <a:spLocks noGrp="1"/>
          </p:cNvSpPr>
          <p:nvPr>
            <p:ph type="title"/>
          </p:nvPr>
        </p:nvSpPr>
        <p:spPr>
          <a:xfrm>
            <a:off x="427027" y="0"/>
            <a:ext cx="4267711" cy="948122"/>
          </a:xfrm>
        </p:spPr>
        <p:txBody>
          <a:bodyPr/>
          <a:lstStyle/>
          <a:p>
            <a:r>
              <a:rPr lang="en-US" altLang="zh-CN" dirty="0"/>
              <a:t>Advanced search</a:t>
            </a:r>
            <a:endParaRPr lang="zh-CN" altLang="en-US" dirty="0"/>
          </a:p>
        </p:txBody>
      </p:sp>
      <p:pic>
        <p:nvPicPr>
          <p:cNvPr id="4" name="内容占位符 3">
            <a:extLst>
              <a:ext uri="{FF2B5EF4-FFF2-40B4-BE49-F238E27FC236}">
                <a16:creationId xmlns:a16="http://schemas.microsoft.com/office/drawing/2014/main" id="{1AC40A00-415C-3B17-BBD1-E48BCE761B14}"/>
              </a:ext>
            </a:extLst>
          </p:cNvPr>
          <p:cNvPicPr>
            <a:picLocks noGrp="1" noChangeAspect="1"/>
          </p:cNvPicPr>
          <p:nvPr>
            <p:ph idx="1"/>
          </p:nvPr>
        </p:nvPicPr>
        <p:blipFill>
          <a:blip r:embed="rId2"/>
          <a:stretch>
            <a:fillRect/>
          </a:stretch>
        </p:blipFill>
        <p:spPr>
          <a:xfrm>
            <a:off x="1181868" y="891355"/>
            <a:ext cx="10202106" cy="5535095"/>
          </a:xfrm>
          <a:prstGeom prst="rect">
            <a:avLst/>
          </a:prstGeom>
        </p:spPr>
      </p:pic>
      <p:sp>
        <p:nvSpPr>
          <p:cNvPr id="6" name="文本框 5">
            <a:extLst>
              <a:ext uri="{FF2B5EF4-FFF2-40B4-BE49-F238E27FC236}">
                <a16:creationId xmlns:a16="http://schemas.microsoft.com/office/drawing/2014/main" id="{4D0605B4-35D9-1E25-FCA3-FD6D43F45B72}"/>
              </a:ext>
            </a:extLst>
          </p:cNvPr>
          <p:cNvSpPr txBox="1"/>
          <p:nvPr/>
        </p:nvSpPr>
        <p:spPr>
          <a:xfrm>
            <a:off x="471008" y="6426450"/>
            <a:ext cx="6097022" cy="369332"/>
          </a:xfrm>
          <a:prstGeom prst="rect">
            <a:avLst/>
          </a:prstGeom>
          <a:noFill/>
        </p:spPr>
        <p:txBody>
          <a:bodyPr wrap="square">
            <a:spAutoFit/>
          </a:bodyPr>
          <a:lstStyle/>
          <a:p>
            <a:pPr algn="just"/>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可对</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processed images</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进行搜索，功能更多</a:t>
            </a:r>
          </a:p>
        </p:txBody>
      </p:sp>
    </p:spTree>
    <p:extLst>
      <p:ext uri="{BB962C8B-B14F-4D97-AF65-F5344CB8AC3E}">
        <p14:creationId xmlns:p14="http://schemas.microsoft.com/office/powerpoint/2010/main" val="42039058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D69C34-6391-E8F4-5D4F-9D44B3F1A980}"/>
              </a:ext>
            </a:extLst>
          </p:cNvPr>
          <p:cNvSpPr>
            <a:spLocks noGrp="1"/>
          </p:cNvSpPr>
          <p:nvPr>
            <p:ph type="title"/>
          </p:nvPr>
        </p:nvSpPr>
        <p:spPr>
          <a:xfrm>
            <a:off x="427027" y="0"/>
            <a:ext cx="4267711" cy="948122"/>
          </a:xfrm>
        </p:spPr>
        <p:txBody>
          <a:bodyPr>
            <a:normAutofit/>
          </a:bodyPr>
          <a:lstStyle/>
          <a:p>
            <a:r>
              <a:rPr lang="en-US" altLang="zh-CN" dirty="0"/>
              <a:t>image</a:t>
            </a:r>
            <a:r>
              <a:rPr lang="zh-CN" altLang="en-US" dirty="0"/>
              <a:t>下载</a:t>
            </a:r>
          </a:p>
        </p:txBody>
      </p:sp>
      <p:sp>
        <p:nvSpPr>
          <p:cNvPr id="8" name="文本框 7">
            <a:extLst>
              <a:ext uri="{FF2B5EF4-FFF2-40B4-BE49-F238E27FC236}">
                <a16:creationId xmlns:a16="http://schemas.microsoft.com/office/drawing/2014/main" id="{081213CE-B6A7-56B1-9FBE-BC4E58219179}"/>
              </a:ext>
            </a:extLst>
          </p:cNvPr>
          <p:cNvSpPr txBox="1"/>
          <p:nvPr/>
        </p:nvSpPr>
        <p:spPr>
          <a:xfrm>
            <a:off x="501693" y="948122"/>
            <a:ext cx="10305410" cy="461665"/>
          </a:xfrm>
          <a:prstGeom prst="rect">
            <a:avLst/>
          </a:prstGeom>
          <a:noFill/>
        </p:spPr>
        <p:txBody>
          <a:bodyPr wrap="square">
            <a:spAutoFit/>
          </a:bodyPr>
          <a:lstStyle/>
          <a:p>
            <a:pPr algn="just"/>
            <a:r>
              <a:rPr lang="zh-CN" altLang="zh-CN" sz="2400" kern="100" dirty="0">
                <a:effectLst/>
                <a:latin typeface="等线" panose="02010600030101010101" pitchFamily="2" charset="-122"/>
                <a:ea typeface="等线" panose="02010600030101010101" pitchFamily="2" charset="-122"/>
                <a:cs typeface="Times New Roman" panose="02020603050405020304" pitchFamily="18" charset="0"/>
              </a:rPr>
              <a:t>在</a:t>
            </a:r>
            <a:r>
              <a:rPr lang="en-US" altLang="zh-CN" sz="2400" kern="100" dirty="0">
                <a:effectLst/>
                <a:latin typeface="等线" panose="02010600030101010101" pitchFamily="2" charset="-122"/>
                <a:ea typeface="等线" panose="02010600030101010101" pitchFamily="2" charset="-122"/>
                <a:cs typeface="Times New Roman" panose="02020603050405020304" pitchFamily="18" charset="0"/>
              </a:rPr>
              <a:t>search</a:t>
            </a:r>
            <a:r>
              <a:rPr lang="zh-CN" altLang="zh-CN" sz="2400" kern="100" dirty="0">
                <a:effectLst/>
                <a:latin typeface="等线" panose="02010600030101010101" pitchFamily="2" charset="-122"/>
                <a:ea typeface="等线" panose="02010600030101010101" pitchFamily="2" charset="-122"/>
                <a:cs typeface="Times New Roman" panose="02020603050405020304" pitchFamily="18" charset="0"/>
              </a:rPr>
              <a:t>中进行搜索，选定</a:t>
            </a:r>
            <a:r>
              <a:rPr lang="en-US" altLang="zh-CN" sz="2400" kern="100" dirty="0">
                <a:effectLst/>
                <a:latin typeface="等线" panose="02010600030101010101" pitchFamily="2" charset="-122"/>
                <a:ea typeface="等线" panose="02010600030101010101" pitchFamily="2" charset="-122"/>
                <a:cs typeface="Times New Roman" panose="02020603050405020304" pitchFamily="18" charset="0"/>
              </a:rPr>
              <a:t>subject</a:t>
            </a:r>
            <a:r>
              <a:rPr lang="zh-CN" altLang="zh-CN" sz="2400" kern="100" dirty="0">
                <a:effectLst/>
                <a:latin typeface="等线" panose="02010600030101010101" pitchFamily="2" charset="-122"/>
                <a:ea typeface="等线" panose="02010600030101010101" pitchFamily="2" charset="-122"/>
                <a:cs typeface="Times New Roman" panose="02020603050405020304" pitchFamily="18" charset="0"/>
              </a:rPr>
              <a:t>并将其</a:t>
            </a:r>
            <a:r>
              <a:rPr lang="en-US" altLang="zh-CN" sz="2400" kern="100" dirty="0">
                <a:effectLst/>
                <a:latin typeface="等线" panose="02010600030101010101" pitchFamily="2" charset="-122"/>
                <a:ea typeface="等线" panose="02010600030101010101" pitchFamily="2" charset="-122"/>
                <a:cs typeface="Times New Roman" panose="02020603050405020304" pitchFamily="18" charset="0"/>
              </a:rPr>
              <a:t>add to collection</a:t>
            </a:r>
            <a:endParaRPr lang="zh-CN" altLang="zh-CN" sz="2400" kern="100" dirty="0">
              <a:effectLst/>
              <a:latin typeface="等线" panose="02010600030101010101" pitchFamily="2" charset="-122"/>
              <a:ea typeface="等线" panose="02010600030101010101" pitchFamily="2" charset="-122"/>
              <a:cs typeface="Times New Roman" panose="02020603050405020304" pitchFamily="18" charset="0"/>
            </a:endParaRPr>
          </a:p>
        </p:txBody>
      </p:sp>
      <p:pic>
        <p:nvPicPr>
          <p:cNvPr id="9" name="图片 8">
            <a:extLst>
              <a:ext uri="{FF2B5EF4-FFF2-40B4-BE49-F238E27FC236}">
                <a16:creationId xmlns:a16="http://schemas.microsoft.com/office/drawing/2014/main" id="{D3FAF6E4-5B13-BA93-9153-3C19F1BF0004}"/>
              </a:ext>
            </a:extLst>
          </p:cNvPr>
          <p:cNvPicPr>
            <a:picLocks noChangeAspect="1"/>
          </p:cNvPicPr>
          <p:nvPr/>
        </p:nvPicPr>
        <p:blipFill>
          <a:blip r:embed="rId2"/>
          <a:stretch>
            <a:fillRect/>
          </a:stretch>
        </p:blipFill>
        <p:spPr>
          <a:xfrm>
            <a:off x="427027" y="1384039"/>
            <a:ext cx="11450940" cy="2083117"/>
          </a:xfrm>
          <a:prstGeom prst="rect">
            <a:avLst/>
          </a:prstGeom>
        </p:spPr>
      </p:pic>
      <p:sp>
        <p:nvSpPr>
          <p:cNvPr id="11" name="文本框 10">
            <a:extLst>
              <a:ext uri="{FF2B5EF4-FFF2-40B4-BE49-F238E27FC236}">
                <a16:creationId xmlns:a16="http://schemas.microsoft.com/office/drawing/2014/main" id="{40487A89-4CDC-F2B8-131E-61E3A9E7344C}"/>
              </a:ext>
            </a:extLst>
          </p:cNvPr>
          <p:cNvSpPr txBox="1"/>
          <p:nvPr/>
        </p:nvSpPr>
        <p:spPr>
          <a:xfrm>
            <a:off x="501693" y="3539629"/>
            <a:ext cx="6097022" cy="461665"/>
          </a:xfrm>
          <a:prstGeom prst="rect">
            <a:avLst/>
          </a:prstGeom>
          <a:noFill/>
        </p:spPr>
        <p:txBody>
          <a:bodyPr wrap="square">
            <a:spAutoFit/>
          </a:bodyPr>
          <a:lstStyle/>
          <a:p>
            <a:pPr algn="just"/>
            <a:r>
              <a:rPr lang="zh-CN" altLang="zh-CN" sz="2400" kern="100" dirty="0">
                <a:effectLst/>
                <a:latin typeface="等线" panose="02010600030101010101" pitchFamily="2" charset="-122"/>
                <a:ea typeface="等线" panose="02010600030101010101" pitchFamily="2" charset="-122"/>
                <a:cs typeface="Times New Roman" panose="02020603050405020304" pitchFamily="18" charset="0"/>
              </a:rPr>
              <a:t>之后在</a:t>
            </a:r>
            <a:r>
              <a:rPr lang="en-US" altLang="zh-CN" sz="2400" kern="100" dirty="0">
                <a:effectLst/>
                <a:latin typeface="等线" panose="02010600030101010101" pitchFamily="2" charset="-122"/>
                <a:ea typeface="等线" panose="02010600030101010101" pitchFamily="2" charset="-122"/>
                <a:cs typeface="Times New Roman" panose="02020603050405020304" pitchFamily="18" charset="0"/>
              </a:rPr>
              <a:t>data collections </a:t>
            </a:r>
            <a:r>
              <a:rPr lang="zh-CN" altLang="zh-CN" sz="2400" kern="100" dirty="0">
                <a:effectLst/>
                <a:latin typeface="等线" panose="02010600030101010101" pitchFamily="2" charset="-122"/>
                <a:ea typeface="等线" panose="02010600030101010101" pitchFamily="2" charset="-122"/>
                <a:cs typeface="Times New Roman" panose="02020603050405020304" pitchFamily="18" charset="0"/>
              </a:rPr>
              <a:t>中进行下载</a:t>
            </a:r>
          </a:p>
        </p:txBody>
      </p:sp>
      <p:pic>
        <p:nvPicPr>
          <p:cNvPr id="12" name="内容占位符 11">
            <a:extLst>
              <a:ext uri="{FF2B5EF4-FFF2-40B4-BE49-F238E27FC236}">
                <a16:creationId xmlns:a16="http://schemas.microsoft.com/office/drawing/2014/main" id="{1C14C817-5232-D885-B851-AC82D79E5AB7}"/>
              </a:ext>
            </a:extLst>
          </p:cNvPr>
          <p:cNvPicPr>
            <a:picLocks noGrp="1" noChangeAspect="1"/>
          </p:cNvPicPr>
          <p:nvPr>
            <p:ph idx="1"/>
          </p:nvPr>
        </p:nvPicPr>
        <p:blipFill>
          <a:blip r:embed="rId3"/>
          <a:stretch>
            <a:fillRect/>
          </a:stretch>
        </p:blipFill>
        <p:spPr>
          <a:xfrm>
            <a:off x="1003896" y="4019732"/>
            <a:ext cx="10515600" cy="2622503"/>
          </a:xfrm>
          <a:prstGeom prst="rect">
            <a:avLst/>
          </a:prstGeom>
        </p:spPr>
      </p:pic>
      <p:sp>
        <p:nvSpPr>
          <p:cNvPr id="13" name="椭圆 12">
            <a:extLst>
              <a:ext uri="{FF2B5EF4-FFF2-40B4-BE49-F238E27FC236}">
                <a16:creationId xmlns:a16="http://schemas.microsoft.com/office/drawing/2014/main" id="{746B9FD1-288D-6C91-C031-47808567BF1C}"/>
              </a:ext>
            </a:extLst>
          </p:cNvPr>
          <p:cNvSpPr/>
          <p:nvPr/>
        </p:nvSpPr>
        <p:spPr>
          <a:xfrm>
            <a:off x="10064537" y="1409787"/>
            <a:ext cx="1813430" cy="848597"/>
          </a:xfrm>
          <a:prstGeom prst="ellipse">
            <a:avLst/>
          </a:prstGeom>
          <a:noFill/>
          <a:ln>
            <a:solidFill>
              <a:srgbClr val="FF0000"/>
            </a:solidFill>
          </a:ln>
          <a:effectLst>
            <a:glow rad="228600">
              <a:srgbClr val="FF0000">
                <a:alpha val="40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8963254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a:extLst>
              <a:ext uri="{FF2B5EF4-FFF2-40B4-BE49-F238E27FC236}">
                <a16:creationId xmlns:a16="http://schemas.microsoft.com/office/drawing/2014/main" id="{4A6AEFCE-85E5-0209-12A6-8CD44B9951B1}"/>
              </a:ext>
            </a:extLst>
          </p:cNvPr>
          <p:cNvPicPr>
            <a:picLocks noChangeAspect="1"/>
          </p:cNvPicPr>
          <p:nvPr/>
        </p:nvPicPr>
        <p:blipFill>
          <a:blip r:embed="rId2"/>
          <a:stretch>
            <a:fillRect/>
          </a:stretch>
        </p:blipFill>
        <p:spPr>
          <a:xfrm>
            <a:off x="901289" y="865305"/>
            <a:ext cx="9348191" cy="2429348"/>
          </a:xfrm>
          <a:prstGeom prst="rect">
            <a:avLst/>
          </a:prstGeom>
        </p:spPr>
      </p:pic>
      <p:sp>
        <p:nvSpPr>
          <p:cNvPr id="2" name="标题 1">
            <a:extLst>
              <a:ext uri="{FF2B5EF4-FFF2-40B4-BE49-F238E27FC236}">
                <a16:creationId xmlns:a16="http://schemas.microsoft.com/office/drawing/2014/main" id="{F0D69C34-6391-E8F4-5D4F-9D44B3F1A980}"/>
              </a:ext>
            </a:extLst>
          </p:cNvPr>
          <p:cNvSpPr>
            <a:spLocks noGrp="1"/>
          </p:cNvSpPr>
          <p:nvPr>
            <p:ph type="title"/>
          </p:nvPr>
        </p:nvSpPr>
        <p:spPr>
          <a:xfrm>
            <a:off x="427027" y="0"/>
            <a:ext cx="4267711" cy="948122"/>
          </a:xfrm>
        </p:spPr>
        <p:txBody>
          <a:bodyPr>
            <a:normAutofit/>
          </a:bodyPr>
          <a:lstStyle/>
          <a:p>
            <a:r>
              <a:rPr lang="en-US" altLang="zh-CN" dirty="0"/>
              <a:t>Clinical Data</a:t>
            </a:r>
            <a:r>
              <a:rPr lang="zh-CN" altLang="en-US" dirty="0"/>
              <a:t>下载</a:t>
            </a:r>
          </a:p>
        </p:txBody>
      </p:sp>
      <p:sp>
        <p:nvSpPr>
          <p:cNvPr id="5" name="内容占位符 4">
            <a:extLst>
              <a:ext uri="{FF2B5EF4-FFF2-40B4-BE49-F238E27FC236}">
                <a16:creationId xmlns:a16="http://schemas.microsoft.com/office/drawing/2014/main" id="{C86A4973-EBA2-DFB0-B2CF-7765D2BB682A}"/>
              </a:ext>
            </a:extLst>
          </p:cNvPr>
          <p:cNvSpPr>
            <a:spLocks noGrp="1"/>
          </p:cNvSpPr>
          <p:nvPr>
            <p:ph idx="1"/>
          </p:nvPr>
        </p:nvSpPr>
        <p:spPr/>
        <p:txBody>
          <a:bodyPr/>
          <a:lstStyle/>
          <a:p>
            <a:endParaRPr lang="zh-CN" altLang="en-US" dirty="0"/>
          </a:p>
        </p:txBody>
      </p:sp>
      <p:sp>
        <p:nvSpPr>
          <p:cNvPr id="9" name="文本框 8">
            <a:extLst>
              <a:ext uri="{FF2B5EF4-FFF2-40B4-BE49-F238E27FC236}">
                <a16:creationId xmlns:a16="http://schemas.microsoft.com/office/drawing/2014/main" id="{DFD32254-F36D-FACF-8908-E47512B5AF44}"/>
              </a:ext>
            </a:extLst>
          </p:cNvPr>
          <p:cNvSpPr txBox="1"/>
          <p:nvPr/>
        </p:nvSpPr>
        <p:spPr>
          <a:xfrm>
            <a:off x="901289" y="3294653"/>
            <a:ext cx="6097022" cy="461665"/>
          </a:xfrm>
          <a:prstGeom prst="rect">
            <a:avLst/>
          </a:prstGeom>
          <a:noFill/>
        </p:spPr>
        <p:txBody>
          <a:bodyPr wrap="square">
            <a:spAutoFit/>
          </a:bodyPr>
          <a:lstStyle/>
          <a:p>
            <a:pPr algn="just"/>
            <a:r>
              <a:rPr lang="zh-CN" altLang="zh-CN" sz="2400" kern="100" dirty="0">
                <a:effectLst/>
                <a:latin typeface="等线" panose="02010600030101010101" pitchFamily="2" charset="-122"/>
                <a:ea typeface="等线" panose="02010600030101010101" pitchFamily="2" charset="-122"/>
                <a:cs typeface="Times New Roman" panose="02020603050405020304" pitchFamily="18" charset="0"/>
              </a:rPr>
              <a:t>在</a:t>
            </a:r>
            <a:r>
              <a:rPr lang="en-US" altLang="zh-CN" sz="2400" kern="100" dirty="0">
                <a:effectLst/>
                <a:latin typeface="等线" panose="02010600030101010101" pitchFamily="2" charset="-122"/>
                <a:ea typeface="等线" panose="02010600030101010101" pitchFamily="2" charset="-122"/>
                <a:cs typeface="Times New Roman" panose="02020603050405020304" pitchFamily="18" charset="0"/>
              </a:rPr>
              <a:t>download</a:t>
            </a:r>
            <a:r>
              <a:rPr lang="zh-CN" altLang="zh-CN" sz="2400" kern="100" dirty="0">
                <a:effectLst/>
                <a:latin typeface="等线" panose="02010600030101010101" pitchFamily="2" charset="-122"/>
                <a:ea typeface="等线" panose="02010600030101010101" pitchFamily="2" charset="-122"/>
                <a:cs typeface="Times New Roman" panose="02020603050405020304" pitchFamily="18" charset="0"/>
              </a:rPr>
              <a:t>中选择</a:t>
            </a:r>
            <a:r>
              <a:rPr lang="en-US" altLang="zh-CN" sz="2400" kern="100" dirty="0">
                <a:effectLst/>
                <a:latin typeface="等线" panose="02010600030101010101" pitchFamily="2" charset="-122"/>
                <a:ea typeface="等线" panose="02010600030101010101" pitchFamily="2" charset="-122"/>
                <a:cs typeface="Times New Roman" panose="02020603050405020304" pitchFamily="18" charset="0"/>
              </a:rPr>
              <a:t>study data</a:t>
            </a:r>
            <a:r>
              <a:rPr lang="zh-CN" altLang="zh-CN" sz="2400" kern="100" dirty="0">
                <a:effectLst/>
                <a:latin typeface="等线" panose="02010600030101010101" pitchFamily="2" charset="-122"/>
                <a:ea typeface="等线" panose="02010600030101010101" pitchFamily="2" charset="-122"/>
                <a:cs typeface="Times New Roman" panose="02020603050405020304" pitchFamily="18" charset="0"/>
              </a:rPr>
              <a:t>，并进行下载</a:t>
            </a:r>
          </a:p>
        </p:txBody>
      </p:sp>
      <p:pic>
        <p:nvPicPr>
          <p:cNvPr id="12" name="图片 11">
            <a:extLst>
              <a:ext uri="{FF2B5EF4-FFF2-40B4-BE49-F238E27FC236}">
                <a16:creationId xmlns:a16="http://schemas.microsoft.com/office/drawing/2014/main" id="{5C3B3302-2875-8136-597E-E062FD752096}"/>
              </a:ext>
            </a:extLst>
          </p:cNvPr>
          <p:cNvPicPr>
            <a:picLocks noChangeAspect="1"/>
          </p:cNvPicPr>
          <p:nvPr/>
        </p:nvPicPr>
        <p:blipFill>
          <a:blip r:embed="rId3"/>
          <a:stretch>
            <a:fillRect/>
          </a:stretch>
        </p:blipFill>
        <p:spPr>
          <a:xfrm>
            <a:off x="587098" y="4001294"/>
            <a:ext cx="10766702" cy="2347863"/>
          </a:xfrm>
          <a:prstGeom prst="rect">
            <a:avLst/>
          </a:prstGeom>
        </p:spPr>
      </p:pic>
      <p:sp>
        <p:nvSpPr>
          <p:cNvPr id="15" name="椭圆 14">
            <a:extLst>
              <a:ext uri="{FF2B5EF4-FFF2-40B4-BE49-F238E27FC236}">
                <a16:creationId xmlns:a16="http://schemas.microsoft.com/office/drawing/2014/main" id="{C5FCD7AF-DEC5-596A-4792-6285EF03285F}"/>
              </a:ext>
            </a:extLst>
          </p:cNvPr>
          <p:cNvSpPr/>
          <p:nvPr/>
        </p:nvSpPr>
        <p:spPr>
          <a:xfrm>
            <a:off x="9634954" y="4172156"/>
            <a:ext cx="1620145" cy="583007"/>
          </a:xfrm>
          <a:prstGeom prst="ellipse">
            <a:avLst/>
          </a:prstGeom>
          <a:noFill/>
          <a:ln>
            <a:solidFill>
              <a:srgbClr val="FF0000"/>
            </a:solidFill>
          </a:ln>
          <a:effectLst>
            <a:glow rad="101600">
              <a:srgbClr val="FF0000">
                <a:alpha val="60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56F61001-3CD1-F9D0-8BAE-62857E7B8290}"/>
              </a:ext>
            </a:extLst>
          </p:cNvPr>
          <p:cNvSpPr/>
          <p:nvPr/>
        </p:nvSpPr>
        <p:spPr>
          <a:xfrm>
            <a:off x="6743445" y="1685629"/>
            <a:ext cx="1620145" cy="583007"/>
          </a:xfrm>
          <a:prstGeom prst="ellipse">
            <a:avLst/>
          </a:prstGeom>
          <a:noFill/>
          <a:ln>
            <a:solidFill>
              <a:srgbClr val="FF0000"/>
            </a:solidFill>
          </a:ln>
          <a:effectLst>
            <a:glow rad="101600">
              <a:srgbClr val="FF0000">
                <a:alpha val="60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979A1BD2-EC11-E3BC-57D5-76DCDB9863C3}"/>
              </a:ext>
            </a:extLst>
          </p:cNvPr>
          <p:cNvSpPr/>
          <p:nvPr/>
        </p:nvSpPr>
        <p:spPr>
          <a:xfrm>
            <a:off x="587098" y="5178818"/>
            <a:ext cx="1620145" cy="583007"/>
          </a:xfrm>
          <a:prstGeom prst="ellipse">
            <a:avLst/>
          </a:prstGeom>
          <a:noFill/>
          <a:ln>
            <a:solidFill>
              <a:srgbClr val="FF0000"/>
            </a:solidFill>
          </a:ln>
          <a:effectLst>
            <a:glow rad="101600">
              <a:srgbClr val="FF0000">
                <a:alpha val="60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4770946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C6E2DF-6543-37F7-E607-A500DCE07CDA}"/>
              </a:ext>
            </a:extLst>
          </p:cNvPr>
          <p:cNvSpPr>
            <a:spLocks noGrp="1"/>
          </p:cNvSpPr>
          <p:nvPr>
            <p:ph type="title"/>
          </p:nvPr>
        </p:nvSpPr>
        <p:spPr>
          <a:xfrm>
            <a:off x="838200" y="181018"/>
            <a:ext cx="10515600" cy="1325563"/>
          </a:xfrm>
        </p:spPr>
        <p:txBody>
          <a:bodyPr/>
          <a:lstStyle/>
          <a:p>
            <a:r>
              <a:rPr lang="en-US" altLang="zh-CN" dirty="0"/>
              <a:t>NIFD_Clinical_Data_20200724_updated</a:t>
            </a:r>
            <a:endParaRPr lang="zh-CN" altLang="en-US" dirty="0"/>
          </a:p>
        </p:txBody>
      </p:sp>
      <p:pic>
        <p:nvPicPr>
          <p:cNvPr id="4" name="内容占位符 3">
            <a:extLst>
              <a:ext uri="{FF2B5EF4-FFF2-40B4-BE49-F238E27FC236}">
                <a16:creationId xmlns:a16="http://schemas.microsoft.com/office/drawing/2014/main" id="{4607F0F1-6EE7-FF66-33AA-9632C359E533}"/>
              </a:ext>
            </a:extLst>
          </p:cNvPr>
          <p:cNvPicPr>
            <a:picLocks noGrp="1" noChangeAspect="1"/>
          </p:cNvPicPr>
          <p:nvPr>
            <p:ph idx="1"/>
          </p:nvPr>
        </p:nvPicPr>
        <p:blipFill>
          <a:blip r:embed="rId2"/>
          <a:stretch>
            <a:fillRect/>
          </a:stretch>
        </p:blipFill>
        <p:spPr>
          <a:xfrm>
            <a:off x="1294510" y="1290972"/>
            <a:ext cx="9602980" cy="5382921"/>
          </a:xfrm>
          <a:prstGeom prst="rect">
            <a:avLst/>
          </a:prstGeom>
        </p:spPr>
      </p:pic>
    </p:spTree>
    <p:extLst>
      <p:ext uri="{BB962C8B-B14F-4D97-AF65-F5344CB8AC3E}">
        <p14:creationId xmlns:p14="http://schemas.microsoft.com/office/powerpoint/2010/main" val="33892370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080C9C-8122-76DD-A42D-5482BFB4FDBF}"/>
              </a:ext>
            </a:extLst>
          </p:cNvPr>
          <p:cNvSpPr>
            <a:spLocks noGrp="1"/>
          </p:cNvSpPr>
          <p:nvPr>
            <p:ph type="title"/>
          </p:nvPr>
        </p:nvSpPr>
        <p:spPr>
          <a:xfrm>
            <a:off x="838200" y="162607"/>
            <a:ext cx="10515600" cy="1325563"/>
          </a:xfrm>
        </p:spPr>
        <p:txBody>
          <a:bodyPr/>
          <a:lstStyle/>
          <a:p>
            <a:r>
              <a:rPr lang="en-US" altLang="zh-CN" dirty="0"/>
              <a:t>DataDictionary_NIFD_2017.10.18</a:t>
            </a:r>
            <a:endParaRPr lang="zh-CN" altLang="en-US" dirty="0"/>
          </a:p>
        </p:txBody>
      </p:sp>
      <p:sp>
        <p:nvSpPr>
          <p:cNvPr id="3" name="内容占位符 2">
            <a:extLst>
              <a:ext uri="{FF2B5EF4-FFF2-40B4-BE49-F238E27FC236}">
                <a16:creationId xmlns:a16="http://schemas.microsoft.com/office/drawing/2014/main" id="{9F29F3EB-A898-7D02-F615-0CB0D3B34274}"/>
              </a:ext>
            </a:extLst>
          </p:cNvPr>
          <p:cNvSpPr>
            <a:spLocks noGrp="1"/>
          </p:cNvSpPr>
          <p:nvPr>
            <p:ph idx="1"/>
          </p:nvPr>
        </p:nvSpPr>
        <p:spPr>
          <a:xfrm>
            <a:off x="838200" y="1623107"/>
            <a:ext cx="10515600" cy="4351338"/>
          </a:xfrm>
        </p:spPr>
        <p:txBody>
          <a:bodyPr/>
          <a:lstStyle/>
          <a:p>
            <a:endParaRPr lang="zh-CN" altLang="en-US"/>
          </a:p>
        </p:txBody>
      </p:sp>
      <p:pic>
        <p:nvPicPr>
          <p:cNvPr id="4" name="图片 3">
            <a:extLst>
              <a:ext uri="{FF2B5EF4-FFF2-40B4-BE49-F238E27FC236}">
                <a16:creationId xmlns:a16="http://schemas.microsoft.com/office/drawing/2014/main" id="{4258041F-F6F5-A567-430D-20EB55993498}"/>
              </a:ext>
            </a:extLst>
          </p:cNvPr>
          <p:cNvPicPr>
            <a:picLocks noChangeAspect="1"/>
          </p:cNvPicPr>
          <p:nvPr/>
        </p:nvPicPr>
        <p:blipFill>
          <a:blip r:embed="rId2"/>
          <a:stretch>
            <a:fillRect/>
          </a:stretch>
        </p:blipFill>
        <p:spPr>
          <a:xfrm>
            <a:off x="1069868" y="1232392"/>
            <a:ext cx="10052263" cy="5423090"/>
          </a:xfrm>
          <a:prstGeom prst="rect">
            <a:avLst/>
          </a:prstGeom>
        </p:spPr>
      </p:pic>
    </p:spTree>
    <p:extLst>
      <p:ext uri="{BB962C8B-B14F-4D97-AF65-F5344CB8AC3E}">
        <p14:creationId xmlns:p14="http://schemas.microsoft.com/office/powerpoint/2010/main" val="20747611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0E121E-EBD2-3F72-1E07-9D43B0188FC3}"/>
              </a:ext>
            </a:extLst>
          </p:cNvPr>
          <p:cNvSpPr>
            <a:spLocks noGrp="1"/>
          </p:cNvSpPr>
          <p:nvPr>
            <p:ph type="ctrTitle"/>
          </p:nvPr>
        </p:nvSpPr>
        <p:spPr/>
        <p:txBody>
          <a:bodyPr/>
          <a:lstStyle/>
          <a:p>
            <a:r>
              <a:rPr lang="en-US" altLang="zh-CN" dirty="0"/>
              <a:t>OASIS</a:t>
            </a:r>
            <a:endParaRPr lang="zh-CN" altLang="en-US" dirty="0"/>
          </a:p>
        </p:txBody>
      </p:sp>
      <p:sp>
        <p:nvSpPr>
          <p:cNvPr id="3" name="副标题 2">
            <a:extLst>
              <a:ext uri="{FF2B5EF4-FFF2-40B4-BE49-F238E27FC236}">
                <a16:creationId xmlns:a16="http://schemas.microsoft.com/office/drawing/2014/main" id="{9DE78D11-9A7E-5E2D-2C71-65E63266458E}"/>
              </a:ext>
            </a:extLst>
          </p:cNvPr>
          <p:cNvSpPr>
            <a:spLocks noGrp="1"/>
          </p:cNvSpPr>
          <p:nvPr>
            <p:ph type="subTitle" idx="1"/>
          </p:nvPr>
        </p:nvSpPr>
        <p:spPr/>
        <p:txBody>
          <a:bodyPr/>
          <a:lstStyle/>
          <a:p>
            <a:endParaRPr lang="zh-CN" altLang="en-US" dirty="0"/>
          </a:p>
        </p:txBody>
      </p:sp>
    </p:spTree>
    <p:extLst>
      <p:ext uri="{BB962C8B-B14F-4D97-AF65-F5344CB8AC3E}">
        <p14:creationId xmlns:p14="http://schemas.microsoft.com/office/powerpoint/2010/main" val="21761808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CEA11D-49C2-767D-D67A-6758BAC5B416}"/>
              </a:ext>
            </a:extLst>
          </p:cNvPr>
          <p:cNvSpPr>
            <a:spLocks noGrp="1"/>
          </p:cNvSpPr>
          <p:nvPr>
            <p:ph type="title"/>
          </p:nvPr>
        </p:nvSpPr>
        <p:spPr/>
        <p:txBody>
          <a:bodyPr>
            <a:normAutofit/>
          </a:bodyPr>
          <a:lstStyle/>
          <a:p>
            <a:r>
              <a:rPr lang="zh-CN" altLang="en-US" sz="3200" dirty="0"/>
              <a:t>开放获取系列成像研究（</a:t>
            </a:r>
            <a:r>
              <a:rPr lang="en-US" altLang="zh-CN" sz="3200" dirty="0"/>
              <a:t>OASIS</a:t>
            </a:r>
            <a:r>
              <a:rPr lang="zh-CN" altLang="en-US" sz="3200" dirty="0"/>
              <a:t>）是一个旨在向科学界免费提供大脑神经成像数据集的项目。</a:t>
            </a:r>
          </a:p>
        </p:txBody>
      </p:sp>
      <p:sp>
        <p:nvSpPr>
          <p:cNvPr id="3" name="内容占位符 2">
            <a:extLst>
              <a:ext uri="{FF2B5EF4-FFF2-40B4-BE49-F238E27FC236}">
                <a16:creationId xmlns:a16="http://schemas.microsoft.com/office/drawing/2014/main" id="{BED9F61D-9945-6F20-FE6B-B6B8DBC8F45C}"/>
              </a:ext>
            </a:extLst>
          </p:cNvPr>
          <p:cNvSpPr>
            <a:spLocks noGrp="1"/>
          </p:cNvSpPr>
          <p:nvPr>
            <p:ph idx="1"/>
          </p:nvPr>
        </p:nvSpPr>
        <p:spPr/>
        <p:txBody>
          <a:bodyPr>
            <a:normAutofit/>
          </a:bodyPr>
          <a:lstStyle/>
          <a:p>
            <a:r>
              <a:rPr lang="en-US" altLang="zh-CN" dirty="0"/>
              <a:t>OASIS Brains Datasets</a:t>
            </a:r>
          </a:p>
          <a:p>
            <a:r>
              <a:rPr lang="en-US" altLang="zh-CN" dirty="0"/>
              <a:t>OASIS-1: Cross-sectional MRI Data in Young, Middle Aged, Nondemented and Demented Older Adults</a:t>
            </a:r>
          </a:p>
          <a:p>
            <a:r>
              <a:rPr lang="en-US" altLang="zh-CN" dirty="0"/>
              <a:t>OASIS-2: Longitudinal MRI Data in Nondemented and Demented Older Adults</a:t>
            </a:r>
          </a:p>
          <a:p>
            <a:r>
              <a:rPr lang="en-US" altLang="zh-CN" dirty="0"/>
              <a:t>OASIS-3: Longitudinal Multimodal Neuroimaging, Clinical, and Cognitive Dataset for Normal Aging and Alzheimer’s Disease</a:t>
            </a:r>
          </a:p>
          <a:p>
            <a:r>
              <a:rPr lang="en-US" altLang="zh-CN" dirty="0"/>
              <a:t>OASIS-3 TAU: OASIS-3 </a:t>
            </a:r>
            <a:r>
              <a:rPr lang="en-US" altLang="zh-CN" dirty="0" err="1"/>
              <a:t>Flortaucipir</a:t>
            </a:r>
            <a:r>
              <a:rPr lang="en-US" altLang="zh-CN" dirty="0"/>
              <a:t> F18 (AV1451) PET</a:t>
            </a:r>
          </a:p>
          <a:p>
            <a:r>
              <a:rPr lang="en-US" altLang="zh-CN" dirty="0"/>
              <a:t>OASIS-4: Clinical Cohort</a:t>
            </a:r>
          </a:p>
          <a:p>
            <a:endParaRPr lang="zh-CN" altLang="en-US" dirty="0"/>
          </a:p>
        </p:txBody>
      </p:sp>
      <p:pic>
        <p:nvPicPr>
          <p:cNvPr id="4" name="内容占位符 4">
            <a:extLst>
              <a:ext uri="{FF2B5EF4-FFF2-40B4-BE49-F238E27FC236}">
                <a16:creationId xmlns:a16="http://schemas.microsoft.com/office/drawing/2014/main" id="{FC734EB1-34D5-A103-A7AC-45A2857E74D0}"/>
              </a:ext>
            </a:extLst>
          </p:cNvPr>
          <p:cNvPicPr>
            <a:picLocks noChangeAspect="1"/>
          </p:cNvPicPr>
          <p:nvPr/>
        </p:nvPicPr>
        <p:blipFill>
          <a:blip r:embed="rId2"/>
          <a:stretch>
            <a:fillRect/>
          </a:stretch>
        </p:blipFill>
        <p:spPr>
          <a:xfrm>
            <a:off x="199736" y="2344301"/>
            <a:ext cx="11888871" cy="1881543"/>
          </a:xfrm>
          <a:prstGeom prst="rect">
            <a:avLst/>
          </a:prstGeom>
        </p:spPr>
      </p:pic>
    </p:spTree>
    <p:extLst>
      <p:ext uri="{BB962C8B-B14F-4D97-AF65-F5344CB8AC3E}">
        <p14:creationId xmlns:p14="http://schemas.microsoft.com/office/powerpoint/2010/main" val="19253998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0E121E-EBD2-3F72-1E07-9D43B0188FC3}"/>
              </a:ext>
            </a:extLst>
          </p:cNvPr>
          <p:cNvSpPr>
            <a:spLocks noGrp="1"/>
          </p:cNvSpPr>
          <p:nvPr>
            <p:ph type="ctrTitle"/>
          </p:nvPr>
        </p:nvSpPr>
        <p:spPr/>
        <p:txBody>
          <a:bodyPr/>
          <a:lstStyle/>
          <a:p>
            <a:r>
              <a:rPr lang="en-US" altLang="zh-CN" dirty="0"/>
              <a:t>OASIS-1</a:t>
            </a:r>
            <a:endParaRPr lang="zh-CN" altLang="en-US" dirty="0"/>
          </a:p>
        </p:txBody>
      </p:sp>
      <p:sp>
        <p:nvSpPr>
          <p:cNvPr id="3" name="副标题 2">
            <a:extLst>
              <a:ext uri="{FF2B5EF4-FFF2-40B4-BE49-F238E27FC236}">
                <a16:creationId xmlns:a16="http://schemas.microsoft.com/office/drawing/2014/main" id="{9DE78D11-9A7E-5E2D-2C71-65E63266458E}"/>
              </a:ext>
            </a:extLst>
          </p:cNvPr>
          <p:cNvSpPr>
            <a:spLocks noGrp="1"/>
          </p:cNvSpPr>
          <p:nvPr>
            <p:ph type="subTitle" idx="1"/>
          </p:nvPr>
        </p:nvSpPr>
        <p:spPr/>
        <p:txBody>
          <a:bodyPr/>
          <a:lstStyle/>
          <a:p>
            <a:endParaRPr lang="zh-CN" altLang="en-US" dirty="0"/>
          </a:p>
        </p:txBody>
      </p:sp>
    </p:spTree>
    <p:extLst>
      <p:ext uri="{BB962C8B-B14F-4D97-AF65-F5344CB8AC3E}">
        <p14:creationId xmlns:p14="http://schemas.microsoft.com/office/powerpoint/2010/main" val="18295966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EE4BF5-2C9B-AB74-6CAA-848216E5EB23}"/>
              </a:ext>
            </a:extLst>
          </p:cNvPr>
          <p:cNvSpPr>
            <a:spLocks noGrp="1"/>
          </p:cNvSpPr>
          <p:nvPr>
            <p:ph type="title"/>
          </p:nvPr>
        </p:nvSpPr>
        <p:spPr>
          <a:xfrm>
            <a:off x="838200" y="343668"/>
            <a:ext cx="10515600" cy="1926990"/>
          </a:xfrm>
        </p:spPr>
        <p:txBody>
          <a:bodyPr>
            <a:noAutofit/>
          </a:bodyPr>
          <a:lstStyle/>
          <a:p>
            <a:r>
              <a:rPr lang="en-US" altLang="zh-CN" sz="3600" b="0" i="0" dirty="0">
                <a:solidFill>
                  <a:srgbClr val="212529"/>
                </a:solidFill>
                <a:effectLst/>
                <a:latin typeface="Raleway" panose="020B0003030101060003" pitchFamily="34" charset="0"/>
                <a:ea typeface="+mn-ea"/>
              </a:rPr>
              <a:t>OASIS-1: Cross-sectional MRI Data in Young, Middle Aged, Nondemented and Demented Older Adults</a:t>
            </a:r>
            <a:r>
              <a:rPr lang="zh-CN" altLang="zh-CN" sz="3600" kern="100" dirty="0">
                <a:effectLst/>
                <a:latin typeface="等线" panose="02010600030101010101" pitchFamily="2" charset="-122"/>
                <a:ea typeface="等线" panose="02010600030101010101" pitchFamily="2" charset="-122"/>
                <a:cs typeface="Times New Roman" panose="02020603050405020304" pitchFamily="18" charset="0"/>
              </a:rPr>
              <a:t>年轻、中年、非痴呆和痴呆老年人的横断面</a:t>
            </a:r>
            <a:r>
              <a:rPr lang="en-US" altLang="zh-CN" sz="3600" kern="100" dirty="0">
                <a:effectLst/>
                <a:latin typeface="等线" panose="02010600030101010101" pitchFamily="2" charset="-122"/>
                <a:ea typeface="等线" panose="02010600030101010101" pitchFamily="2" charset="-122"/>
                <a:cs typeface="Times New Roman" panose="02020603050405020304" pitchFamily="18" charset="0"/>
              </a:rPr>
              <a:t>MRI</a:t>
            </a:r>
            <a:r>
              <a:rPr lang="zh-CN" altLang="zh-CN" sz="3600" kern="100" dirty="0">
                <a:effectLst/>
                <a:latin typeface="等线" panose="02010600030101010101" pitchFamily="2" charset="-122"/>
                <a:ea typeface="等线" panose="02010600030101010101" pitchFamily="2" charset="-122"/>
                <a:cs typeface="Times New Roman" panose="02020603050405020304" pitchFamily="18" charset="0"/>
              </a:rPr>
              <a:t>数据</a:t>
            </a:r>
            <a:br>
              <a:rPr lang="zh-CN" altLang="zh-CN" sz="3600" kern="100" dirty="0">
                <a:effectLst/>
                <a:latin typeface="等线" panose="02010600030101010101" pitchFamily="2" charset="-122"/>
                <a:ea typeface="等线" panose="02010600030101010101" pitchFamily="2" charset="-122"/>
                <a:cs typeface="Times New Roman" panose="02020603050405020304" pitchFamily="18" charset="0"/>
              </a:rPr>
            </a:br>
            <a:endParaRPr lang="zh-CN" altLang="en-US" sz="3600" dirty="0">
              <a:latin typeface="Raleway" panose="020B0003030101060003" pitchFamily="34" charset="0"/>
              <a:ea typeface="+mn-ea"/>
            </a:endParaRPr>
          </a:p>
        </p:txBody>
      </p:sp>
      <p:sp>
        <p:nvSpPr>
          <p:cNvPr id="3" name="内容占位符 2">
            <a:extLst>
              <a:ext uri="{FF2B5EF4-FFF2-40B4-BE49-F238E27FC236}">
                <a16:creationId xmlns:a16="http://schemas.microsoft.com/office/drawing/2014/main" id="{89DF7159-6A8F-CED5-7560-C7FB04011EB3}"/>
              </a:ext>
            </a:extLst>
          </p:cNvPr>
          <p:cNvSpPr>
            <a:spLocks noGrp="1"/>
          </p:cNvSpPr>
          <p:nvPr>
            <p:ph idx="1"/>
          </p:nvPr>
        </p:nvSpPr>
        <p:spPr>
          <a:xfrm>
            <a:off x="899569" y="2227454"/>
            <a:ext cx="10515600" cy="4136525"/>
          </a:xfrm>
        </p:spPr>
        <p:txBody>
          <a:bodyPr>
            <a:normAutofit fontScale="92500"/>
          </a:bodyPr>
          <a:lstStyle/>
          <a:p>
            <a:pPr algn="just">
              <a:lnSpc>
                <a:spcPct val="150000"/>
              </a:lnSpc>
            </a:pPr>
            <a:r>
              <a:rPr lang="en-US" altLang="zh-CN" sz="2400" kern="100" dirty="0">
                <a:effectLst/>
                <a:latin typeface="等线" panose="02010600030101010101" pitchFamily="2" charset="-122"/>
                <a:ea typeface="等线" panose="02010600030101010101" pitchFamily="2" charset="-122"/>
                <a:cs typeface="Times New Roman" panose="02020603050405020304" pitchFamily="18" charset="0"/>
              </a:rPr>
              <a:t>Adults Subjects: 416</a:t>
            </a:r>
            <a:endParaRPr lang="zh-CN" altLang="zh-CN" sz="24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lnSpc>
                <a:spcPct val="150000"/>
              </a:lnSpc>
            </a:pPr>
            <a:r>
              <a:rPr lang="en-US" altLang="zh-CN" sz="2400" kern="100" dirty="0">
                <a:effectLst/>
                <a:latin typeface="等线" panose="02010600030101010101" pitchFamily="2" charset="-122"/>
                <a:ea typeface="等线" panose="02010600030101010101" pitchFamily="2" charset="-122"/>
                <a:cs typeface="Times New Roman" panose="02020603050405020304" pitchFamily="18" charset="0"/>
              </a:rPr>
              <a:t>MR Sessions: 434</a:t>
            </a:r>
            <a:endParaRPr lang="zh-CN" altLang="zh-CN" sz="24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lnSpc>
                <a:spcPct val="150000"/>
              </a:lnSpc>
            </a:pPr>
            <a:r>
              <a:rPr lang="zh-CN" altLang="zh-CN" sz="2400" kern="100" dirty="0">
                <a:effectLst/>
                <a:latin typeface="等线" panose="02010600030101010101" pitchFamily="2" charset="-122"/>
                <a:ea typeface="等线" panose="02010600030101010101" pitchFamily="2" charset="-122"/>
                <a:cs typeface="Times New Roman" panose="02020603050405020304" pitchFamily="18" charset="0"/>
              </a:rPr>
              <a:t>这一组包括</a:t>
            </a:r>
            <a:r>
              <a:rPr lang="en-US" altLang="zh-CN" sz="2400" kern="100" dirty="0">
                <a:effectLst/>
                <a:latin typeface="等线" panose="02010600030101010101" pitchFamily="2" charset="-122"/>
                <a:ea typeface="等线" panose="02010600030101010101" pitchFamily="2" charset="-122"/>
                <a:cs typeface="Times New Roman" panose="02020603050405020304" pitchFamily="18" charset="0"/>
              </a:rPr>
              <a:t>416</a:t>
            </a:r>
            <a:r>
              <a:rPr lang="zh-CN" altLang="zh-CN" sz="2400" kern="100" dirty="0">
                <a:effectLst/>
                <a:latin typeface="等线" panose="02010600030101010101" pitchFamily="2" charset="-122"/>
                <a:ea typeface="等线" panose="02010600030101010101" pitchFamily="2" charset="-122"/>
                <a:cs typeface="Times New Roman" panose="02020603050405020304" pitchFamily="18" charset="0"/>
              </a:rPr>
              <a:t>名年龄在</a:t>
            </a:r>
            <a:r>
              <a:rPr lang="en-US" altLang="zh-CN" sz="2400" kern="100" dirty="0">
                <a:effectLst/>
                <a:latin typeface="等线" panose="02010600030101010101" pitchFamily="2" charset="-122"/>
                <a:ea typeface="等线" panose="02010600030101010101" pitchFamily="2" charset="-122"/>
                <a:cs typeface="Times New Roman" panose="02020603050405020304" pitchFamily="18" charset="0"/>
              </a:rPr>
              <a:t>18</a:t>
            </a:r>
            <a:r>
              <a:rPr lang="zh-CN" altLang="zh-CN" sz="2400" kern="100" dirty="0">
                <a:effectLst/>
                <a:latin typeface="等线" panose="02010600030101010101" pitchFamily="2" charset="-122"/>
                <a:ea typeface="等线" panose="02010600030101010101" pitchFamily="2" charset="-122"/>
                <a:cs typeface="Times New Roman" panose="02020603050405020304" pitchFamily="18" charset="0"/>
              </a:rPr>
              <a:t>至</a:t>
            </a:r>
            <a:r>
              <a:rPr lang="en-US" altLang="zh-CN" sz="2400" kern="100" dirty="0">
                <a:effectLst/>
                <a:latin typeface="等线" panose="02010600030101010101" pitchFamily="2" charset="-122"/>
                <a:ea typeface="等线" panose="02010600030101010101" pitchFamily="2" charset="-122"/>
                <a:cs typeface="Times New Roman" panose="02020603050405020304" pitchFamily="18" charset="0"/>
              </a:rPr>
              <a:t>96</a:t>
            </a:r>
            <a:r>
              <a:rPr lang="zh-CN" altLang="zh-CN" sz="2400" kern="100" dirty="0">
                <a:effectLst/>
                <a:latin typeface="等线" panose="02010600030101010101" pitchFamily="2" charset="-122"/>
                <a:ea typeface="等线" panose="02010600030101010101" pitchFamily="2" charset="-122"/>
                <a:cs typeface="Times New Roman" panose="02020603050405020304" pitchFamily="18" charset="0"/>
              </a:rPr>
              <a:t>岁之间的受试者。对于每个受试者，包括在单次扫描中获得的</a:t>
            </a:r>
            <a:r>
              <a:rPr lang="en-US" altLang="zh-CN" sz="2400" kern="100" dirty="0">
                <a:effectLst/>
                <a:latin typeface="等线" panose="02010600030101010101" pitchFamily="2" charset="-122"/>
                <a:ea typeface="等线" panose="02010600030101010101" pitchFamily="2" charset="-122"/>
                <a:cs typeface="Times New Roman" panose="02020603050405020304" pitchFamily="18" charset="0"/>
              </a:rPr>
              <a:t>3</a:t>
            </a:r>
            <a:r>
              <a:rPr lang="zh-CN" altLang="zh-CN" sz="2400" kern="100" dirty="0">
                <a:effectLst/>
                <a:latin typeface="等线" panose="02010600030101010101" pitchFamily="2" charset="-122"/>
                <a:ea typeface="等线" panose="02010600030101010101" pitchFamily="2" charset="-122"/>
                <a:cs typeface="Times New Roman" panose="02020603050405020304" pitchFamily="18" charset="0"/>
              </a:rPr>
              <a:t>或</a:t>
            </a:r>
            <a:r>
              <a:rPr lang="en-US" altLang="zh-CN" sz="2400" kern="100" dirty="0">
                <a:effectLst/>
                <a:latin typeface="等线" panose="02010600030101010101" pitchFamily="2" charset="-122"/>
                <a:ea typeface="等线" panose="02010600030101010101" pitchFamily="2" charset="-122"/>
                <a:cs typeface="Times New Roman" panose="02020603050405020304" pitchFamily="18" charset="0"/>
              </a:rPr>
              <a:t>4</a:t>
            </a:r>
            <a:r>
              <a:rPr lang="zh-CN" altLang="zh-CN" sz="2400" kern="100" dirty="0">
                <a:effectLst/>
                <a:latin typeface="等线" panose="02010600030101010101" pitchFamily="2" charset="-122"/>
                <a:ea typeface="等线" panose="02010600030101010101" pitchFamily="2" charset="-122"/>
                <a:cs typeface="Times New Roman" panose="02020603050405020304" pitchFamily="18" charset="0"/>
              </a:rPr>
              <a:t>次单独的</a:t>
            </a:r>
            <a:r>
              <a:rPr lang="en-US" altLang="zh-CN" sz="2400" kern="100" dirty="0">
                <a:effectLst/>
                <a:latin typeface="等线" panose="02010600030101010101" pitchFamily="2" charset="-122"/>
                <a:ea typeface="等线" panose="02010600030101010101" pitchFamily="2" charset="-122"/>
                <a:cs typeface="Times New Roman" panose="02020603050405020304" pitchFamily="18" charset="0"/>
              </a:rPr>
              <a:t>T1</a:t>
            </a:r>
            <a:r>
              <a:rPr lang="zh-CN" altLang="zh-CN" sz="2400" kern="100" dirty="0">
                <a:effectLst/>
                <a:latin typeface="等线" panose="02010600030101010101" pitchFamily="2" charset="-122"/>
                <a:ea typeface="等线" panose="02010600030101010101" pitchFamily="2" charset="-122"/>
                <a:cs typeface="Times New Roman" panose="02020603050405020304" pitchFamily="18" charset="0"/>
              </a:rPr>
              <a:t>加权</a:t>
            </a:r>
            <a:r>
              <a:rPr lang="en-US" altLang="zh-CN" sz="2400" kern="100" dirty="0">
                <a:effectLst/>
                <a:latin typeface="等线" panose="02010600030101010101" pitchFamily="2" charset="-122"/>
                <a:ea typeface="等线" panose="02010600030101010101" pitchFamily="2" charset="-122"/>
                <a:cs typeface="Times New Roman" panose="02020603050405020304" pitchFamily="18" charset="0"/>
              </a:rPr>
              <a:t>MRI</a:t>
            </a:r>
            <a:r>
              <a:rPr lang="zh-CN" altLang="zh-CN" sz="2400" kern="100" dirty="0">
                <a:effectLst/>
                <a:latin typeface="等线" panose="02010600030101010101" pitchFamily="2" charset="-122"/>
                <a:ea typeface="等线" panose="02010600030101010101" pitchFamily="2" charset="-122"/>
                <a:cs typeface="Times New Roman" panose="02020603050405020304" pitchFamily="18" charset="0"/>
              </a:rPr>
              <a:t>扫描。受试者都是右撇子，包括男性和女性。在纳入的</a:t>
            </a:r>
            <a:r>
              <a:rPr lang="en-US" altLang="zh-CN" sz="2400" kern="100" dirty="0">
                <a:effectLst/>
                <a:latin typeface="等线" panose="02010600030101010101" pitchFamily="2" charset="-122"/>
                <a:ea typeface="等线" panose="02010600030101010101" pitchFamily="2" charset="-122"/>
                <a:cs typeface="Times New Roman" panose="02020603050405020304" pitchFamily="18" charset="0"/>
              </a:rPr>
              <a:t>60</a:t>
            </a:r>
            <a:r>
              <a:rPr lang="zh-CN" altLang="zh-CN" sz="2400" kern="100" dirty="0">
                <a:effectLst/>
                <a:latin typeface="等线" panose="02010600030101010101" pitchFamily="2" charset="-122"/>
                <a:ea typeface="等线" panose="02010600030101010101" pitchFamily="2" charset="-122"/>
                <a:cs typeface="Times New Roman" panose="02020603050405020304" pitchFamily="18" charset="0"/>
              </a:rPr>
              <a:t>岁以上受试者中，有</a:t>
            </a:r>
            <a:r>
              <a:rPr lang="en-US" altLang="zh-CN" sz="2400" kern="100" dirty="0">
                <a:effectLst/>
                <a:latin typeface="等线" panose="02010600030101010101" pitchFamily="2" charset="-122"/>
                <a:ea typeface="等线" panose="02010600030101010101" pitchFamily="2" charset="-122"/>
                <a:cs typeface="Times New Roman" panose="02020603050405020304" pitchFamily="18" charset="0"/>
              </a:rPr>
              <a:t>100</a:t>
            </a:r>
            <a:r>
              <a:rPr lang="zh-CN" altLang="zh-CN" sz="2400" kern="100" dirty="0">
                <a:effectLst/>
                <a:latin typeface="等线" panose="02010600030101010101" pitchFamily="2" charset="-122"/>
                <a:ea typeface="等线" panose="02010600030101010101" pitchFamily="2" charset="-122"/>
                <a:cs typeface="Times New Roman" panose="02020603050405020304" pitchFamily="18" charset="0"/>
              </a:rPr>
              <a:t>人被临床诊断患有非常轻中度阿尔茨海默病（</a:t>
            </a:r>
            <a:r>
              <a:rPr lang="en-US" altLang="zh-CN" sz="2400" kern="100" dirty="0">
                <a:effectLst/>
                <a:latin typeface="等线" panose="02010600030101010101" pitchFamily="2" charset="-122"/>
                <a:ea typeface="等线" panose="02010600030101010101" pitchFamily="2" charset="-122"/>
                <a:cs typeface="Times New Roman" panose="02020603050405020304" pitchFamily="18" charset="0"/>
              </a:rPr>
              <a:t>AD</a:t>
            </a:r>
            <a:r>
              <a:rPr lang="zh-CN" altLang="zh-CN" sz="2400" kern="100" dirty="0">
                <a:effectLst/>
                <a:latin typeface="等线" panose="02010600030101010101" pitchFamily="2" charset="-122"/>
                <a:ea typeface="等线" panose="02010600030101010101" pitchFamily="2" charset="-122"/>
                <a:cs typeface="Times New Roman" panose="02020603050405020304" pitchFamily="18" charset="0"/>
              </a:rPr>
              <a:t>）。此外，还包括一个可靠性数据集，其中包含</a:t>
            </a:r>
            <a:r>
              <a:rPr lang="en-US" altLang="zh-CN" sz="2400" kern="100" dirty="0">
                <a:effectLst/>
                <a:latin typeface="等线" panose="02010600030101010101" pitchFamily="2" charset="-122"/>
                <a:ea typeface="等线" panose="02010600030101010101" pitchFamily="2" charset="-122"/>
                <a:cs typeface="Times New Roman" panose="02020603050405020304" pitchFamily="18" charset="0"/>
              </a:rPr>
              <a:t> 20 </a:t>
            </a:r>
            <a:r>
              <a:rPr lang="zh-CN" altLang="zh-CN" sz="2400" kern="100" dirty="0">
                <a:effectLst/>
                <a:latin typeface="等线" panose="02010600030101010101" pitchFamily="2" charset="-122"/>
                <a:ea typeface="等线" panose="02010600030101010101" pitchFamily="2" charset="-122"/>
                <a:cs typeface="Times New Roman" panose="02020603050405020304" pitchFamily="18" charset="0"/>
              </a:rPr>
              <a:t>名没有痴呆症的受试者，这些受试者在初次治疗后</a:t>
            </a:r>
            <a:r>
              <a:rPr lang="en-US" altLang="zh-CN" sz="2400" kern="100" dirty="0">
                <a:effectLst/>
                <a:latin typeface="等线" panose="02010600030101010101" pitchFamily="2" charset="-122"/>
                <a:ea typeface="等线" panose="02010600030101010101" pitchFamily="2" charset="-122"/>
                <a:cs typeface="Times New Roman" panose="02020603050405020304" pitchFamily="18" charset="0"/>
              </a:rPr>
              <a:t> 90 </a:t>
            </a:r>
            <a:r>
              <a:rPr lang="zh-CN" altLang="zh-CN" sz="2400" kern="100" dirty="0">
                <a:effectLst/>
                <a:latin typeface="等线" panose="02010600030101010101" pitchFamily="2" charset="-122"/>
                <a:ea typeface="等线" panose="02010600030101010101" pitchFamily="2" charset="-122"/>
                <a:cs typeface="Times New Roman" panose="02020603050405020304" pitchFamily="18" charset="0"/>
              </a:rPr>
              <a:t>天内的后续访问中进行了成像。</a:t>
            </a:r>
          </a:p>
        </p:txBody>
      </p:sp>
    </p:spTree>
    <p:extLst>
      <p:ext uri="{BB962C8B-B14F-4D97-AF65-F5344CB8AC3E}">
        <p14:creationId xmlns:p14="http://schemas.microsoft.com/office/powerpoint/2010/main" val="8544229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9163C4-4B61-8420-DDC4-C4E21A4B7026}"/>
              </a:ext>
            </a:extLst>
          </p:cNvPr>
          <p:cNvSpPr>
            <a:spLocks noGrp="1"/>
          </p:cNvSpPr>
          <p:nvPr>
            <p:ph type="title"/>
          </p:nvPr>
        </p:nvSpPr>
        <p:spPr/>
        <p:txBody>
          <a:bodyPr/>
          <a:lstStyle/>
          <a:p>
            <a:endParaRPr lang="zh-CN" altLang="en-US"/>
          </a:p>
        </p:txBody>
      </p:sp>
      <p:sp>
        <p:nvSpPr>
          <p:cNvPr id="6" name="内容占位符 5">
            <a:extLst>
              <a:ext uri="{FF2B5EF4-FFF2-40B4-BE49-F238E27FC236}">
                <a16:creationId xmlns:a16="http://schemas.microsoft.com/office/drawing/2014/main" id="{41547B08-C1DD-818A-0D62-8BDEEBABCA28}"/>
              </a:ext>
            </a:extLst>
          </p:cNvPr>
          <p:cNvSpPr>
            <a:spLocks noGrp="1"/>
          </p:cNvSpPr>
          <p:nvPr>
            <p:ph idx="1"/>
          </p:nvPr>
        </p:nvSpPr>
        <p:spPr/>
        <p:txBody>
          <a:bodyPr/>
          <a:lstStyle/>
          <a:p>
            <a:endParaRPr lang="zh-CN" altLang="en-US"/>
          </a:p>
        </p:txBody>
      </p:sp>
      <p:pic>
        <p:nvPicPr>
          <p:cNvPr id="7" name="内容占位符 8">
            <a:extLst>
              <a:ext uri="{FF2B5EF4-FFF2-40B4-BE49-F238E27FC236}">
                <a16:creationId xmlns:a16="http://schemas.microsoft.com/office/drawing/2014/main" id="{C0E72F41-42EA-B1DD-18B6-91A2AD318F57}"/>
              </a:ext>
            </a:extLst>
          </p:cNvPr>
          <p:cNvPicPr>
            <a:picLocks noChangeAspect="1"/>
          </p:cNvPicPr>
          <p:nvPr/>
        </p:nvPicPr>
        <p:blipFill>
          <a:blip r:embed="rId2"/>
          <a:stretch>
            <a:fillRect/>
          </a:stretch>
        </p:blipFill>
        <p:spPr>
          <a:xfrm>
            <a:off x="1534739" y="75381"/>
            <a:ext cx="9122522" cy="6707237"/>
          </a:xfrm>
          <a:prstGeom prst="rect">
            <a:avLst/>
          </a:prstGeom>
        </p:spPr>
      </p:pic>
      <p:sp>
        <p:nvSpPr>
          <p:cNvPr id="9" name="矩形: 圆角 8">
            <a:extLst>
              <a:ext uri="{FF2B5EF4-FFF2-40B4-BE49-F238E27FC236}">
                <a16:creationId xmlns:a16="http://schemas.microsoft.com/office/drawing/2014/main" id="{37B2A520-16D8-C95D-253D-E6796E8DD27D}"/>
              </a:ext>
            </a:extLst>
          </p:cNvPr>
          <p:cNvSpPr/>
          <p:nvPr/>
        </p:nvSpPr>
        <p:spPr>
          <a:xfrm>
            <a:off x="1472859" y="75381"/>
            <a:ext cx="2332027" cy="3772463"/>
          </a:xfrm>
          <a:prstGeom prst="roundRect">
            <a:avLst/>
          </a:prstGeom>
          <a:noFill/>
          <a:ln>
            <a:solidFill>
              <a:srgbClr val="FFFF00"/>
            </a:solidFill>
          </a:ln>
          <a:effectLst>
            <a:glow rad="228600">
              <a:schemeClr val="accent4">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spTree>
    <p:extLst>
      <p:ext uri="{BB962C8B-B14F-4D97-AF65-F5344CB8AC3E}">
        <p14:creationId xmlns:p14="http://schemas.microsoft.com/office/powerpoint/2010/main" val="42842152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18F1AF-672E-1A58-62E3-A6E5CEB3ABAB}"/>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A5960A35-EBE4-CF89-345E-AB62A94CE6B9}"/>
              </a:ext>
            </a:extLst>
          </p:cNvPr>
          <p:cNvSpPr>
            <a:spLocks noGrp="1"/>
          </p:cNvSpPr>
          <p:nvPr>
            <p:ph idx="1"/>
          </p:nvPr>
        </p:nvSpPr>
        <p:spPr/>
        <p:txBody>
          <a:bodyPr/>
          <a:lstStyle/>
          <a:p>
            <a:endParaRPr lang="zh-CN" altLang="en-US"/>
          </a:p>
        </p:txBody>
      </p:sp>
      <p:pic>
        <p:nvPicPr>
          <p:cNvPr id="5" name="图片 4">
            <a:extLst>
              <a:ext uri="{FF2B5EF4-FFF2-40B4-BE49-F238E27FC236}">
                <a16:creationId xmlns:a16="http://schemas.microsoft.com/office/drawing/2014/main" id="{C6259E66-8A2F-13EF-4A2C-1DC95A29C4BE}"/>
              </a:ext>
            </a:extLst>
          </p:cNvPr>
          <p:cNvPicPr>
            <a:picLocks noChangeAspect="1"/>
          </p:cNvPicPr>
          <p:nvPr/>
        </p:nvPicPr>
        <p:blipFill>
          <a:blip r:embed="rId2"/>
          <a:stretch>
            <a:fillRect/>
          </a:stretch>
        </p:blipFill>
        <p:spPr>
          <a:xfrm>
            <a:off x="157293" y="0"/>
            <a:ext cx="11877413" cy="6858000"/>
          </a:xfrm>
          <a:prstGeom prst="rect">
            <a:avLst/>
          </a:prstGeom>
        </p:spPr>
      </p:pic>
    </p:spTree>
    <p:extLst>
      <p:ext uri="{BB962C8B-B14F-4D97-AF65-F5344CB8AC3E}">
        <p14:creationId xmlns:p14="http://schemas.microsoft.com/office/powerpoint/2010/main" val="32535774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409002-EFF7-AB29-7AE8-ADC6DE00F64C}"/>
              </a:ext>
            </a:extLst>
          </p:cNvPr>
          <p:cNvSpPr>
            <a:spLocks noGrp="1"/>
          </p:cNvSpPr>
          <p:nvPr>
            <p:ph type="title"/>
          </p:nvPr>
        </p:nvSpPr>
        <p:spPr/>
        <p:txBody>
          <a:bodyPr/>
          <a:lstStyle/>
          <a:p>
            <a:endParaRPr lang="zh-CN" altLang="en-US"/>
          </a:p>
        </p:txBody>
      </p:sp>
      <p:sp>
        <p:nvSpPr>
          <p:cNvPr id="7" name="内容占位符 6">
            <a:extLst>
              <a:ext uri="{FF2B5EF4-FFF2-40B4-BE49-F238E27FC236}">
                <a16:creationId xmlns:a16="http://schemas.microsoft.com/office/drawing/2014/main" id="{BE8079AB-BFDA-940A-5456-855994EB24B0}"/>
              </a:ext>
            </a:extLst>
          </p:cNvPr>
          <p:cNvSpPr>
            <a:spLocks noGrp="1"/>
          </p:cNvSpPr>
          <p:nvPr>
            <p:ph idx="1"/>
          </p:nvPr>
        </p:nvSpPr>
        <p:spPr/>
        <p:txBody>
          <a:bodyPr/>
          <a:lstStyle/>
          <a:p>
            <a:endParaRPr lang="zh-CN" altLang="en-US" dirty="0"/>
          </a:p>
        </p:txBody>
      </p:sp>
      <p:pic>
        <p:nvPicPr>
          <p:cNvPr id="8" name="内容占位符 4">
            <a:extLst>
              <a:ext uri="{FF2B5EF4-FFF2-40B4-BE49-F238E27FC236}">
                <a16:creationId xmlns:a16="http://schemas.microsoft.com/office/drawing/2014/main" id="{898AEE8F-8FE6-B6E1-AF05-55660B4BEA8E}"/>
              </a:ext>
            </a:extLst>
          </p:cNvPr>
          <p:cNvPicPr>
            <a:picLocks noChangeAspect="1"/>
          </p:cNvPicPr>
          <p:nvPr/>
        </p:nvPicPr>
        <p:blipFill>
          <a:blip r:embed="rId2"/>
          <a:stretch>
            <a:fillRect/>
          </a:stretch>
        </p:blipFill>
        <p:spPr>
          <a:xfrm>
            <a:off x="1944378" y="178873"/>
            <a:ext cx="8303243" cy="6500254"/>
          </a:xfrm>
          <a:prstGeom prst="rect">
            <a:avLst/>
          </a:prstGeom>
        </p:spPr>
      </p:pic>
    </p:spTree>
    <p:extLst>
      <p:ext uri="{BB962C8B-B14F-4D97-AF65-F5344CB8AC3E}">
        <p14:creationId xmlns:p14="http://schemas.microsoft.com/office/powerpoint/2010/main" val="25472270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0E121E-EBD2-3F72-1E07-9D43B0188FC3}"/>
              </a:ext>
            </a:extLst>
          </p:cNvPr>
          <p:cNvSpPr>
            <a:spLocks noGrp="1"/>
          </p:cNvSpPr>
          <p:nvPr>
            <p:ph type="ctrTitle"/>
          </p:nvPr>
        </p:nvSpPr>
        <p:spPr/>
        <p:txBody>
          <a:bodyPr/>
          <a:lstStyle/>
          <a:p>
            <a:r>
              <a:rPr lang="en-US" altLang="zh-CN" dirty="0"/>
              <a:t>OASIS-2</a:t>
            </a:r>
            <a:endParaRPr lang="zh-CN" altLang="en-US" dirty="0"/>
          </a:p>
        </p:txBody>
      </p:sp>
      <p:sp>
        <p:nvSpPr>
          <p:cNvPr id="3" name="副标题 2">
            <a:extLst>
              <a:ext uri="{FF2B5EF4-FFF2-40B4-BE49-F238E27FC236}">
                <a16:creationId xmlns:a16="http://schemas.microsoft.com/office/drawing/2014/main" id="{9DE78D11-9A7E-5E2D-2C71-65E63266458E}"/>
              </a:ext>
            </a:extLst>
          </p:cNvPr>
          <p:cNvSpPr>
            <a:spLocks noGrp="1"/>
          </p:cNvSpPr>
          <p:nvPr>
            <p:ph type="subTitle" idx="1"/>
          </p:nvPr>
        </p:nvSpPr>
        <p:spPr/>
        <p:txBody>
          <a:bodyPr/>
          <a:lstStyle/>
          <a:p>
            <a:endParaRPr lang="zh-CN" altLang="en-US" dirty="0"/>
          </a:p>
        </p:txBody>
      </p:sp>
    </p:spTree>
    <p:extLst>
      <p:ext uri="{BB962C8B-B14F-4D97-AF65-F5344CB8AC3E}">
        <p14:creationId xmlns:p14="http://schemas.microsoft.com/office/powerpoint/2010/main" val="7442343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5A1D79-5E6C-9207-BE2B-F53463E560CE}"/>
              </a:ext>
            </a:extLst>
          </p:cNvPr>
          <p:cNvSpPr>
            <a:spLocks noGrp="1"/>
          </p:cNvSpPr>
          <p:nvPr>
            <p:ph type="title"/>
          </p:nvPr>
        </p:nvSpPr>
        <p:spPr/>
        <p:txBody>
          <a:bodyPr>
            <a:normAutofit fontScale="90000"/>
          </a:bodyPr>
          <a:lstStyle/>
          <a:p>
            <a:r>
              <a:rPr lang="en-US" altLang="zh-CN" b="0" i="0" dirty="0">
                <a:solidFill>
                  <a:srgbClr val="212529"/>
                </a:solidFill>
                <a:effectLst/>
                <a:latin typeface="Raleway" panose="020B0003030101060003" pitchFamily="34" charset="0"/>
              </a:rPr>
              <a:t>OASIS-2: Longitudinal MRI Data in Nondemented and Demented Older Adults</a:t>
            </a:r>
            <a:endParaRPr lang="zh-CN" altLang="en-US" dirty="0"/>
          </a:p>
        </p:txBody>
      </p:sp>
      <p:sp>
        <p:nvSpPr>
          <p:cNvPr id="3" name="内容占位符 2">
            <a:extLst>
              <a:ext uri="{FF2B5EF4-FFF2-40B4-BE49-F238E27FC236}">
                <a16:creationId xmlns:a16="http://schemas.microsoft.com/office/drawing/2014/main" id="{ECFD70CA-B6D6-0511-B52A-D1ED3957E6EC}"/>
              </a:ext>
            </a:extLst>
          </p:cNvPr>
          <p:cNvSpPr>
            <a:spLocks noGrp="1"/>
          </p:cNvSpPr>
          <p:nvPr>
            <p:ph idx="1"/>
          </p:nvPr>
        </p:nvSpPr>
        <p:spPr>
          <a:xfrm>
            <a:off x="429583" y="1825625"/>
            <a:ext cx="11371699" cy="4974074"/>
          </a:xfrm>
        </p:spPr>
        <p:txBody>
          <a:bodyPr>
            <a:normAutofit fontScale="92500" lnSpcReduction="20000"/>
          </a:bodyPr>
          <a:lstStyle/>
          <a:p>
            <a:r>
              <a:rPr lang="en-US" altLang="zh-CN" dirty="0"/>
              <a:t>Subjects: 150</a:t>
            </a:r>
          </a:p>
          <a:p>
            <a:r>
              <a:rPr lang="en-US" altLang="zh-CN" dirty="0"/>
              <a:t>MR Sessions: 373</a:t>
            </a:r>
          </a:p>
          <a:p>
            <a:pPr>
              <a:lnSpc>
                <a:spcPct val="110000"/>
              </a:lnSpc>
            </a:pPr>
            <a:r>
              <a:rPr lang="en-US" altLang="zh-CN" dirty="0"/>
              <a:t>Summary: This set consists of a longitudinal collection of </a:t>
            </a:r>
            <a:r>
              <a:rPr lang="en-US" altLang="zh-CN" dirty="0">
                <a:highlight>
                  <a:srgbClr val="FFFF00"/>
                </a:highlight>
              </a:rPr>
              <a:t>150 subjects aged 60 to 96</a:t>
            </a:r>
            <a:r>
              <a:rPr lang="en-US" altLang="zh-CN" dirty="0"/>
              <a:t>. Each subject was scanned on two or more visits, separated by at least one year for a total of 373 imaging sessions. For each subject, </a:t>
            </a:r>
            <a:r>
              <a:rPr lang="en-US" altLang="zh-CN" dirty="0">
                <a:highlight>
                  <a:srgbClr val="FFFF00"/>
                </a:highlight>
              </a:rPr>
              <a:t>3 or 4 individual T1-weighted MRI scans </a:t>
            </a:r>
            <a:r>
              <a:rPr lang="en-US" altLang="zh-CN" dirty="0"/>
              <a:t>obtained in single scan sessions are included. The subjects are all right-handed and include both men and women. 72 of the subjects were characterized as nondemented throughout the study. 64 of the included subjects were characterized as demented at the time of their initial visits and remained so for subsequent scans, including </a:t>
            </a:r>
            <a:r>
              <a:rPr lang="en-US" altLang="zh-CN" dirty="0">
                <a:highlight>
                  <a:srgbClr val="FFFF00"/>
                </a:highlight>
              </a:rPr>
              <a:t>51 individuals with mild to moderate Alzheimer’s disease</a:t>
            </a:r>
            <a:r>
              <a:rPr lang="en-US" altLang="zh-CN" dirty="0"/>
              <a:t>. Another 14 subjects were characterized as nondemented at the time of their initial visit and were subsequently characterized as demented at a later visit.</a:t>
            </a:r>
            <a:endParaRPr lang="zh-CN" altLang="en-US" dirty="0"/>
          </a:p>
        </p:txBody>
      </p:sp>
    </p:spTree>
    <p:extLst>
      <p:ext uri="{BB962C8B-B14F-4D97-AF65-F5344CB8AC3E}">
        <p14:creationId xmlns:p14="http://schemas.microsoft.com/office/powerpoint/2010/main" val="11119490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F3D4BF-521C-6644-0559-3E3EBAD1F1A6}"/>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6CE0383E-1217-0F49-9B89-D25257AC93D5}"/>
              </a:ext>
            </a:extLst>
          </p:cNvPr>
          <p:cNvSpPr>
            <a:spLocks noGrp="1"/>
          </p:cNvSpPr>
          <p:nvPr>
            <p:ph idx="1"/>
          </p:nvPr>
        </p:nvSpPr>
        <p:spPr/>
        <p:txBody>
          <a:bodyPr/>
          <a:lstStyle/>
          <a:p>
            <a:endParaRPr lang="zh-CN" altLang="en-US"/>
          </a:p>
        </p:txBody>
      </p:sp>
      <p:pic>
        <p:nvPicPr>
          <p:cNvPr id="5" name="图片 4">
            <a:extLst>
              <a:ext uri="{FF2B5EF4-FFF2-40B4-BE49-F238E27FC236}">
                <a16:creationId xmlns:a16="http://schemas.microsoft.com/office/drawing/2014/main" id="{9F4D190E-E0A9-8D65-9D3E-C6D96438F260}"/>
              </a:ext>
            </a:extLst>
          </p:cNvPr>
          <p:cNvPicPr>
            <a:picLocks noChangeAspect="1"/>
          </p:cNvPicPr>
          <p:nvPr/>
        </p:nvPicPr>
        <p:blipFill>
          <a:blip r:embed="rId2"/>
          <a:stretch>
            <a:fillRect/>
          </a:stretch>
        </p:blipFill>
        <p:spPr>
          <a:xfrm>
            <a:off x="0" y="936226"/>
            <a:ext cx="12192000" cy="4985548"/>
          </a:xfrm>
          <a:prstGeom prst="rect">
            <a:avLst/>
          </a:prstGeom>
        </p:spPr>
      </p:pic>
    </p:spTree>
    <p:extLst>
      <p:ext uri="{BB962C8B-B14F-4D97-AF65-F5344CB8AC3E}">
        <p14:creationId xmlns:p14="http://schemas.microsoft.com/office/powerpoint/2010/main" val="39045741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C06416-D058-5FEB-EC6D-C622801594EC}"/>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2EFD4C6F-D598-3E74-01FA-9E02A7B83235}"/>
              </a:ext>
            </a:extLst>
          </p:cNvPr>
          <p:cNvSpPr>
            <a:spLocks noGrp="1"/>
          </p:cNvSpPr>
          <p:nvPr>
            <p:ph idx="1"/>
          </p:nvPr>
        </p:nvSpPr>
        <p:spPr/>
        <p:txBody>
          <a:bodyPr/>
          <a:lstStyle/>
          <a:p>
            <a:endParaRPr lang="zh-CN" altLang="en-US"/>
          </a:p>
        </p:txBody>
      </p:sp>
      <p:pic>
        <p:nvPicPr>
          <p:cNvPr id="5" name="图片 4">
            <a:extLst>
              <a:ext uri="{FF2B5EF4-FFF2-40B4-BE49-F238E27FC236}">
                <a16:creationId xmlns:a16="http://schemas.microsoft.com/office/drawing/2014/main" id="{54F20826-4B40-23C6-37A8-0076473E42F6}"/>
              </a:ext>
            </a:extLst>
          </p:cNvPr>
          <p:cNvPicPr>
            <a:picLocks noChangeAspect="1"/>
          </p:cNvPicPr>
          <p:nvPr/>
        </p:nvPicPr>
        <p:blipFill>
          <a:blip r:embed="rId2"/>
          <a:stretch>
            <a:fillRect/>
          </a:stretch>
        </p:blipFill>
        <p:spPr>
          <a:xfrm>
            <a:off x="0" y="87015"/>
            <a:ext cx="12192000" cy="6683970"/>
          </a:xfrm>
          <a:prstGeom prst="rect">
            <a:avLst/>
          </a:prstGeom>
        </p:spPr>
      </p:pic>
    </p:spTree>
    <p:extLst>
      <p:ext uri="{BB962C8B-B14F-4D97-AF65-F5344CB8AC3E}">
        <p14:creationId xmlns:p14="http://schemas.microsoft.com/office/powerpoint/2010/main" val="3714410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0E121E-EBD2-3F72-1E07-9D43B0188FC3}"/>
              </a:ext>
            </a:extLst>
          </p:cNvPr>
          <p:cNvSpPr>
            <a:spLocks noGrp="1"/>
          </p:cNvSpPr>
          <p:nvPr>
            <p:ph type="ctrTitle"/>
          </p:nvPr>
        </p:nvSpPr>
        <p:spPr/>
        <p:txBody>
          <a:bodyPr/>
          <a:lstStyle/>
          <a:p>
            <a:r>
              <a:rPr lang="en-US" altLang="zh-CN" dirty="0"/>
              <a:t>OASIS-3</a:t>
            </a:r>
            <a:endParaRPr lang="zh-CN" altLang="en-US" dirty="0"/>
          </a:p>
        </p:txBody>
      </p:sp>
      <p:sp>
        <p:nvSpPr>
          <p:cNvPr id="3" name="副标题 2">
            <a:extLst>
              <a:ext uri="{FF2B5EF4-FFF2-40B4-BE49-F238E27FC236}">
                <a16:creationId xmlns:a16="http://schemas.microsoft.com/office/drawing/2014/main" id="{9DE78D11-9A7E-5E2D-2C71-65E63266458E}"/>
              </a:ext>
            </a:extLst>
          </p:cNvPr>
          <p:cNvSpPr>
            <a:spLocks noGrp="1"/>
          </p:cNvSpPr>
          <p:nvPr>
            <p:ph type="subTitle" idx="1"/>
          </p:nvPr>
        </p:nvSpPr>
        <p:spPr/>
        <p:txBody>
          <a:bodyPr/>
          <a:lstStyle/>
          <a:p>
            <a:endParaRPr lang="zh-CN" altLang="en-US" dirty="0"/>
          </a:p>
        </p:txBody>
      </p:sp>
    </p:spTree>
    <p:extLst>
      <p:ext uri="{BB962C8B-B14F-4D97-AF65-F5344CB8AC3E}">
        <p14:creationId xmlns:p14="http://schemas.microsoft.com/office/powerpoint/2010/main" val="24653355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843DE7-C685-30D6-C8FC-13D8047A5C39}"/>
              </a:ext>
            </a:extLst>
          </p:cNvPr>
          <p:cNvSpPr>
            <a:spLocks noGrp="1"/>
          </p:cNvSpPr>
          <p:nvPr>
            <p:ph type="title"/>
          </p:nvPr>
        </p:nvSpPr>
        <p:spPr>
          <a:xfrm>
            <a:off x="838200" y="396931"/>
            <a:ext cx="10515600" cy="1629319"/>
          </a:xfrm>
        </p:spPr>
        <p:txBody>
          <a:bodyPr>
            <a:noAutofit/>
          </a:bodyPr>
          <a:lstStyle/>
          <a:p>
            <a:r>
              <a:rPr lang="en-US" altLang="zh-CN" sz="3200" b="0" i="0" dirty="0">
                <a:solidFill>
                  <a:srgbClr val="212529"/>
                </a:solidFill>
                <a:effectLst/>
                <a:latin typeface="Raleway" panose="020B0003030101060003" pitchFamily="34" charset="0"/>
              </a:rPr>
              <a:t>OASIS-3: Longitudinal Multimodal Neuroimaging, Clinical, and Cognitive Dataset for Normal Aging and Alzheimer’s Disease</a:t>
            </a:r>
            <a:endParaRPr lang="zh-CN" altLang="en-US" sz="3200" dirty="0"/>
          </a:p>
        </p:txBody>
      </p:sp>
      <p:pic>
        <p:nvPicPr>
          <p:cNvPr id="7" name="内容占位符 6">
            <a:extLst>
              <a:ext uri="{FF2B5EF4-FFF2-40B4-BE49-F238E27FC236}">
                <a16:creationId xmlns:a16="http://schemas.microsoft.com/office/drawing/2014/main" id="{90184C7B-D1FC-DAEB-AA3D-7CEF2BDD9266}"/>
              </a:ext>
            </a:extLst>
          </p:cNvPr>
          <p:cNvPicPr>
            <a:picLocks noGrp="1" noChangeAspect="1"/>
          </p:cNvPicPr>
          <p:nvPr>
            <p:ph idx="1"/>
          </p:nvPr>
        </p:nvPicPr>
        <p:blipFill>
          <a:blip r:embed="rId2"/>
          <a:stretch>
            <a:fillRect/>
          </a:stretch>
        </p:blipFill>
        <p:spPr>
          <a:xfrm>
            <a:off x="838200" y="2356179"/>
            <a:ext cx="10515600" cy="3290230"/>
          </a:xfrm>
        </p:spPr>
      </p:pic>
    </p:spTree>
    <p:extLst>
      <p:ext uri="{BB962C8B-B14F-4D97-AF65-F5344CB8AC3E}">
        <p14:creationId xmlns:p14="http://schemas.microsoft.com/office/powerpoint/2010/main" val="30055061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0E121E-EBD2-3F72-1E07-9D43B0188FC3}"/>
              </a:ext>
            </a:extLst>
          </p:cNvPr>
          <p:cNvSpPr>
            <a:spLocks noGrp="1"/>
          </p:cNvSpPr>
          <p:nvPr>
            <p:ph type="ctrTitle"/>
          </p:nvPr>
        </p:nvSpPr>
        <p:spPr/>
        <p:txBody>
          <a:bodyPr/>
          <a:lstStyle/>
          <a:p>
            <a:r>
              <a:rPr lang="en-US" altLang="zh-CN" dirty="0"/>
              <a:t>OASIS-4</a:t>
            </a:r>
            <a:endParaRPr lang="zh-CN" altLang="en-US" dirty="0"/>
          </a:p>
        </p:txBody>
      </p:sp>
      <p:sp>
        <p:nvSpPr>
          <p:cNvPr id="3" name="副标题 2">
            <a:extLst>
              <a:ext uri="{FF2B5EF4-FFF2-40B4-BE49-F238E27FC236}">
                <a16:creationId xmlns:a16="http://schemas.microsoft.com/office/drawing/2014/main" id="{9DE78D11-9A7E-5E2D-2C71-65E63266458E}"/>
              </a:ext>
            </a:extLst>
          </p:cNvPr>
          <p:cNvSpPr>
            <a:spLocks noGrp="1"/>
          </p:cNvSpPr>
          <p:nvPr>
            <p:ph type="subTitle" idx="1"/>
          </p:nvPr>
        </p:nvSpPr>
        <p:spPr/>
        <p:txBody>
          <a:bodyPr/>
          <a:lstStyle/>
          <a:p>
            <a:endParaRPr lang="zh-CN" altLang="en-US" dirty="0"/>
          </a:p>
        </p:txBody>
      </p:sp>
    </p:spTree>
    <p:extLst>
      <p:ext uri="{BB962C8B-B14F-4D97-AF65-F5344CB8AC3E}">
        <p14:creationId xmlns:p14="http://schemas.microsoft.com/office/powerpoint/2010/main" val="312370044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FE11CD-F8C4-6B22-2297-8059D06E01B5}"/>
              </a:ext>
            </a:extLst>
          </p:cNvPr>
          <p:cNvSpPr>
            <a:spLocks noGrp="1"/>
          </p:cNvSpPr>
          <p:nvPr>
            <p:ph type="title"/>
          </p:nvPr>
        </p:nvSpPr>
        <p:spPr/>
        <p:txBody>
          <a:bodyPr/>
          <a:lstStyle/>
          <a:p>
            <a:r>
              <a:rPr lang="en-US" altLang="zh-CN" b="0" i="0" dirty="0">
                <a:solidFill>
                  <a:srgbClr val="212529"/>
                </a:solidFill>
                <a:effectLst/>
                <a:latin typeface="Raleway" panose="020B0003030101060003" pitchFamily="34" charset="0"/>
              </a:rPr>
              <a:t>OASIS-4: Clinical Cohort</a:t>
            </a:r>
            <a:endParaRPr lang="zh-CN" altLang="en-US" dirty="0"/>
          </a:p>
        </p:txBody>
      </p:sp>
      <p:sp>
        <p:nvSpPr>
          <p:cNvPr id="7" name="内容占位符 6">
            <a:extLst>
              <a:ext uri="{FF2B5EF4-FFF2-40B4-BE49-F238E27FC236}">
                <a16:creationId xmlns:a16="http://schemas.microsoft.com/office/drawing/2014/main" id="{5AE19BFE-9D6F-0140-56AA-A03AFDA1AA4A}"/>
              </a:ext>
            </a:extLst>
          </p:cNvPr>
          <p:cNvSpPr>
            <a:spLocks noGrp="1"/>
          </p:cNvSpPr>
          <p:nvPr>
            <p:ph idx="1"/>
          </p:nvPr>
        </p:nvSpPr>
        <p:spPr/>
        <p:txBody>
          <a:bodyPr/>
          <a:lstStyle/>
          <a:p>
            <a:r>
              <a:rPr lang="en-US" altLang="zh-CN" dirty="0"/>
              <a:t>Subjects: 663</a:t>
            </a:r>
          </a:p>
          <a:p>
            <a:r>
              <a:rPr lang="en-US" altLang="zh-CN" dirty="0"/>
              <a:t>MR Sessions: 676</a:t>
            </a:r>
          </a:p>
          <a:p>
            <a:pPr>
              <a:lnSpc>
                <a:spcPct val="100000"/>
              </a:lnSpc>
            </a:pPr>
            <a:r>
              <a:rPr lang="en-US" altLang="zh-CN" dirty="0"/>
              <a:t>This set consists of a collection of </a:t>
            </a:r>
            <a:r>
              <a:rPr lang="en-US" altLang="zh-CN" dirty="0">
                <a:highlight>
                  <a:srgbClr val="FFFF00"/>
                </a:highlight>
              </a:rPr>
              <a:t>663 subjects aged 21 to 94</a:t>
            </a:r>
            <a:r>
              <a:rPr lang="en-US" altLang="zh-CN" dirty="0"/>
              <a:t>. This clinical cohort was </a:t>
            </a:r>
            <a:r>
              <a:rPr lang="en-US" altLang="zh-CN" dirty="0">
                <a:highlight>
                  <a:srgbClr val="FFFF00"/>
                </a:highlight>
              </a:rPr>
              <a:t>evaluated for memory disorders and dementia </a:t>
            </a:r>
            <a:r>
              <a:rPr lang="en-US" altLang="zh-CN" dirty="0"/>
              <a:t>including clinical, </a:t>
            </a:r>
            <a:r>
              <a:rPr lang="en-US" altLang="zh-CN" dirty="0" err="1"/>
              <a:t>csf</a:t>
            </a:r>
            <a:r>
              <a:rPr lang="en-US" altLang="zh-CN" dirty="0"/>
              <a:t>, </a:t>
            </a:r>
            <a:r>
              <a:rPr lang="en-US" altLang="zh-CN" dirty="0" err="1"/>
              <a:t>neurospychometric</a:t>
            </a:r>
            <a:r>
              <a:rPr lang="en-US" altLang="zh-CN" dirty="0"/>
              <a:t>, and neuroimaging assessments. This is a unique dataset and not an update to the OASIS-3 Longitudinal Multimodal Neuroimaging dataset.</a:t>
            </a:r>
            <a:endParaRPr lang="zh-CN" altLang="en-US" dirty="0"/>
          </a:p>
        </p:txBody>
      </p:sp>
    </p:spTree>
    <p:extLst>
      <p:ext uri="{BB962C8B-B14F-4D97-AF65-F5344CB8AC3E}">
        <p14:creationId xmlns:p14="http://schemas.microsoft.com/office/powerpoint/2010/main" val="14199909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3F3F4A-3284-A226-DFC0-1CAD213DB936}"/>
              </a:ext>
            </a:extLst>
          </p:cNvPr>
          <p:cNvSpPr>
            <a:spLocks noGrp="1"/>
          </p:cNvSpPr>
          <p:nvPr>
            <p:ph type="title"/>
          </p:nvPr>
        </p:nvSpPr>
        <p:spPr/>
        <p:txBody>
          <a:bodyPr/>
          <a:lstStyle/>
          <a:p>
            <a:r>
              <a:rPr lang="zh-CN" altLang="en-US" dirty="0"/>
              <a:t>数据库申请进度</a:t>
            </a:r>
          </a:p>
        </p:txBody>
      </p:sp>
      <p:sp>
        <p:nvSpPr>
          <p:cNvPr id="3" name="内容占位符 2">
            <a:extLst>
              <a:ext uri="{FF2B5EF4-FFF2-40B4-BE49-F238E27FC236}">
                <a16:creationId xmlns:a16="http://schemas.microsoft.com/office/drawing/2014/main" id="{1E4AAD12-3237-6A10-ED67-8F9A02DCE387}"/>
              </a:ext>
            </a:extLst>
          </p:cNvPr>
          <p:cNvSpPr>
            <a:spLocks noGrp="1"/>
          </p:cNvSpPr>
          <p:nvPr>
            <p:ph idx="1"/>
          </p:nvPr>
        </p:nvSpPr>
        <p:spPr/>
        <p:txBody>
          <a:bodyPr>
            <a:normAutofit/>
          </a:bodyPr>
          <a:lstStyle/>
          <a:p>
            <a:r>
              <a:rPr lang="en-US" altLang="zh-CN" dirty="0"/>
              <a:t>AIBL: </a:t>
            </a:r>
            <a:r>
              <a:rPr lang="zh-CN" altLang="en-US" dirty="0"/>
              <a:t>未收到回复</a:t>
            </a:r>
            <a:endParaRPr lang="en-US" altLang="zh-CN" dirty="0"/>
          </a:p>
          <a:p>
            <a:r>
              <a:rPr lang="en-US" altLang="zh-CN" dirty="0">
                <a:highlight>
                  <a:srgbClr val="FFFF00"/>
                </a:highlight>
              </a:rPr>
              <a:t>ADNI: </a:t>
            </a:r>
            <a:r>
              <a:rPr lang="zh-CN" altLang="en-US" dirty="0">
                <a:highlight>
                  <a:srgbClr val="FFFF00"/>
                </a:highlight>
              </a:rPr>
              <a:t>已汇总</a:t>
            </a:r>
            <a:endParaRPr lang="en-US" altLang="zh-CN" dirty="0">
              <a:highlight>
                <a:srgbClr val="FFFF00"/>
              </a:highlight>
            </a:endParaRPr>
          </a:p>
          <a:p>
            <a:r>
              <a:rPr lang="en-US" altLang="zh-CN" dirty="0"/>
              <a:t>FHS:</a:t>
            </a:r>
            <a:r>
              <a:rPr lang="zh-CN" altLang="en-US" dirty="0"/>
              <a:t> 拒绝</a:t>
            </a:r>
            <a:endParaRPr lang="en-US" altLang="zh-CN" dirty="0"/>
          </a:p>
          <a:p>
            <a:r>
              <a:rPr lang="en-US" altLang="zh-CN" dirty="0"/>
              <a:t>LBDSU:</a:t>
            </a:r>
            <a:r>
              <a:rPr lang="zh-CN" altLang="en-US" dirty="0"/>
              <a:t> </a:t>
            </a:r>
            <a:r>
              <a:rPr lang="en-US" altLang="zh-CN" dirty="0"/>
              <a:t>in-house data </a:t>
            </a:r>
          </a:p>
          <a:p>
            <a:r>
              <a:rPr lang="en-US" altLang="zh-CN" dirty="0"/>
              <a:t>NACC: </a:t>
            </a:r>
            <a:r>
              <a:rPr lang="zh-CN" altLang="en-US" dirty="0"/>
              <a:t>申请中，目前申请人数多，需要等</a:t>
            </a:r>
            <a:endParaRPr lang="en-US" altLang="zh-CN" dirty="0"/>
          </a:p>
          <a:p>
            <a:r>
              <a:rPr lang="en-US" altLang="zh-CN" dirty="0">
                <a:highlight>
                  <a:srgbClr val="FFFF00"/>
                </a:highlight>
              </a:rPr>
              <a:t>NIFD:</a:t>
            </a:r>
            <a:r>
              <a:rPr lang="zh-CN" altLang="en-US" dirty="0">
                <a:highlight>
                  <a:srgbClr val="FFFF00"/>
                </a:highlight>
              </a:rPr>
              <a:t>已汇总</a:t>
            </a:r>
            <a:endParaRPr lang="en-US" altLang="zh-CN" dirty="0">
              <a:highlight>
                <a:srgbClr val="FFFF00"/>
              </a:highlight>
            </a:endParaRPr>
          </a:p>
          <a:p>
            <a:r>
              <a:rPr lang="en-US" altLang="zh-CN" dirty="0">
                <a:highlight>
                  <a:srgbClr val="FFFF00"/>
                </a:highlight>
              </a:rPr>
              <a:t>OASIS:</a:t>
            </a:r>
            <a:r>
              <a:rPr lang="zh-CN" altLang="en-US" dirty="0">
                <a:highlight>
                  <a:srgbClr val="FFFF00"/>
                </a:highlight>
              </a:rPr>
              <a:t>已汇总</a:t>
            </a:r>
            <a:endParaRPr lang="en-US" altLang="zh-CN" dirty="0">
              <a:highlight>
                <a:srgbClr val="FFFF00"/>
              </a:highlight>
            </a:endParaRPr>
          </a:p>
          <a:p>
            <a:r>
              <a:rPr lang="en-US" altLang="zh-CN" dirty="0">
                <a:highlight>
                  <a:srgbClr val="FFFF00"/>
                </a:highlight>
              </a:rPr>
              <a:t>PPMI:</a:t>
            </a:r>
            <a:r>
              <a:rPr lang="zh-CN" altLang="en-US" dirty="0">
                <a:highlight>
                  <a:srgbClr val="FFFF00"/>
                </a:highlight>
              </a:rPr>
              <a:t>已汇总</a:t>
            </a:r>
            <a:endParaRPr lang="en-US" altLang="zh-CN" dirty="0">
              <a:highlight>
                <a:srgbClr val="FFFF00"/>
              </a:highlight>
            </a:endParaRPr>
          </a:p>
        </p:txBody>
      </p:sp>
    </p:spTree>
    <p:extLst>
      <p:ext uri="{BB962C8B-B14F-4D97-AF65-F5344CB8AC3E}">
        <p14:creationId xmlns:p14="http://schemas.microsoft.com/office/powerpoint/2010/main" val="17127252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0E121E-EBD2-3F72-1E07-9D43B0188FC3}"/>
              </a:ext>
            </a:extLst>
          </p:cNvPr>
          <p:cNvSpPr>
            <a:spLocks noGrp="1"/>
          </p:cNvSpPr>
          <p:nvPr>
            <p:ph type="ctrTitle"/>
          </p:nvPr>
        </p:nvSpPr>
        <p:spPr/>
        <p:txBody>
          <a:bodyPr/>
          <a:lstStyle/>
          <a:p>
            <a:r>
              <a:rPr lang="en-US" altLang="zh-CN" dirty="0"/>
              <a:t>PPMI</a:t>
            </a:r>
            <a:endParaRPr lang="zh-CN" altLang="en-US" dirty="0"/>
          </a:p>
        </p:txBody>
      </p:sp>
      <p:sp>
        <p:nvSpPr>
          <p:cNvPr id="3" name="副标题 2">
            <a:extLst>
              <a:ext uri="{FF2B5EF4-FFF2-40B4-BE49-F238E27FC236}">
                <a16:creationId xmlns:a16="http://schemas.microsoft.com/office/drawing/2014/main" id="{9DE78D11-9A7E-5E2D-2C71-65E63266458E}"/>
              </a:ext>
            </a:extLst>
          </p:cNvPr>
          <p:cNvSpPr>
            <a:spLocks noGrp="1"/>
          </p:cNvSpPr>
          <p:nvPr>
            <p:ph type="subTitle" idx="1"/>
          </p:nvPr>
        </p:nvSpPr>
        <p:spPr/>
        <p:txBody>
          <a:bodyPr/>
          <a:lstStyle/>
          <a:p>
            <a:endParaRPr lang="zh-CN" altLang="en-US" dirty="0"/>
          </a:p>
        </p:txBody>
      </p:sp>
    </p:spTree>
    <p:extLst>
      <p:ext uri="{BB962C8B-B14F-4D97-AF65-F5344CB8AC3E}">
        <p14:creationId xmlns:p14="http://schemas.microsoft.com/office/powerpoint/2010/main" val="16464357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0E121E-EBD2-3F72-1E07-9D43B0188FC3}"/>
              </a:ext>
            </a:extLst>
          </p:cNvPr>
          <p:cNvSpPr>
            <a:spLocks noGrp="1"/>
          </p:cNvSpPr>
          <p:nvPr>
            <p:ph type="ctrTitle"/>
          </p:nvPr>
        </p:nvSpPr>
        <p:spPr/>
        <p:txBody>
          <a:bodyPr/>
          <a:lstStyle/>
          <a:p>
            <a:r>
              <a:rPr lang="en-US" altLang="zh-CN" dirty="0"/>
              <a:t>NIFD</a:t>
            </a:r>
            <a:endParaRPr lang="zh-CN" altLang="en-US" dirty="0"/>
          </a:p>
        </p:txBody>
      </p:sp>
      <p:sp>
        <p:nvSpPr>
          <p:cNvPr id="3" name="副标题 2">
            <a:extLst>
              <a:ext uri="{FF2B5EF4-FFF2-40B4-BE49-F238E27FC236}">
                <a16:creationId xmlns:a16="http://schemas.microsoft.com/office/drawing/2014/main" id="{9DE78D11-9A7E-5E2D-2C71-65E63266458E}"/>
              </a:ext>
            </a:extLst>
          </p:cNvPr>
          <p:cNvSpPr>
            <a:spLocks noGrp="1"/>
          </p:cNvSpPr>
          <p:nvPr>
            <p:ph type="subTitle" idx="1"/>
          </p:nvPr>
        </p:nvSpPr>
        <p:spPr/>
        <p:txBody>
          <a:bodyPr/>
          <a:lstStyle/>
          <a:p>
            <a:endParaRPr lang="zh-CN" altLang="en-US" dirty="0"/>
          </a:p>
        </p:txBody>
      </p:sp>
    </p:spTree>
    <p:extLst>
      <p:ext uri="{BB962C8B-B14F-4D97-AF65-F5344CB8AC3E}">
        <p14:creationId xmlns:p14="http://schemas.microsoft.com/office/powerpoint/2010/main" val="15936537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635506-5E82-2E20-699A-7034CA5FDE9E}"/>
              </a:ext>
            </a:extLst>
          </p:cNvPr>
          <p:cNvSpPr>
            <a:spLocks noGrp="1"/>
          </p:cNvSpPr>
          <p:nvPr>
            <p:ph type="title"/>
          </p:nvPr>
        </p:nvSpPr>
        <p:spPr>
          <a:xfrm>
            <a:off x="684777" y="199481"/>
            <a:ext cx="2432774" cy="1169050"/>
          </a:xfrm>
        </p:spPr>
        <p:txBody>
          <a:bodyPr/>
          <a:lstStyle/>
          <a:p>
            <a:r>
              <a:rPr lang="zh-CN" altLang="en-US" dirty="0"/>
              <a:t>数据介绍</a:t>
            </a:r>
          </a:p>
        </p:txBody>
      </p:sp>
      <p:sp>
        <p:nvSpPr>
          <p:cNvPr id="3" name="内容占位符 2">
            <a:extLst>
              <a:ext uri="{FF2B5EF4-FFF2-40B4-BE49-F238E27FC236}">
                <a16:creationId xmlns:a16="http://schemas.microsoft.com/office/drawing/2014/main" id="{EDB47C13-CC41-E613-8A16-04274467E3E3}"/>
              </a:ext>
            </a:extLst>
          </p:cNvPr>
          <p:cNvSpPr>
            <a:spLocks noGrp="1"/>
          </p:cNvSpPr>
          <p:nvPr>
            <p:ph idx="1"/>
          </p:nvPr>
        </p:nvSpPr>
        <p:spPr>
          <a:xfrm>
            <a:off x="368215" y="1374668"/>
            <a:ext cx="11457616" cy="5483332"/>
          </a:xfrm>
        </p:spPr>
        <p:txBody>
          <a:bodyPr>
            <a:normAutofit fontScale="70000" lnSpcReduction="20000"/>
          </a:bodyPr>
          <a:lstStyle/>
          <a:p>
            <a:pPr>
              <a:lnSpc>
                <a:spcPct val="150000"/>
              </a:lnSpc>
            </a:pPr>
            <a:r>
              <a:rPr lang="en-US" altLang="zh-CN" sz="3400" dirty="0"/>
              <a:t>NIFD</a:t>
            </a:r>
            <a:r>
              <a:rPr lang="zh-CN" altLang="en-US" sz="3400" dirty="0"/>
              <a:t>是</a:t>
            </a:r>
            <a:r>
              <a:rPr lang="en-US" altLang="zh-CN" sz="3400" dirty="0"/>
              <a:t>frontotemporal lobar degeneration neuroimaging initiative</a:t>
            </a:r>
            <a:r>
              <a:rPr lang="zh-CN" altLang="en-US" sz="3400" dirty="0"/>
              <a:t>（</a:t>
            </a:r>
            <a:r>
              <a:rPr lang="en-US" altLang="zh-CN" sz="3400" dirty="0"/>
              <a:t>FTLDNI</a:t>
            </a:r>
            <a:r>
              <a:rPr lang="zh-CN" altLang="en-US" sz="3400" dirty="0"/>
              <a:t>，</a:t>
            </a:r>
            <a:r>
              <a:rPr lang="en-US" altLang="zh-CN" sz="3400" dirty="0"/>
              <a:t>AG032306</a:t>
            </a:r>
            <a:r>
              <a:rPr lang="zh-CN" altLang="en-US" sz="3400" dirty="0"/>
              <a:t>）的昵称，该倡议由</a:t>
            </a:r>
            <a:r>
              <a:rPr lang="en-US" altLang="zh-CN" sz="3400" dirty="0"/>
              <a:t>NIA</a:t>
            </a:r>
            <a:r>
              <a:rPr lang="zh-CN" altLang="en-US" sz="3400" dirty="0"/>
              <a:t>和</a:t>
            </a:r>
            <a:r>
              <a:rPr lang="en-US" altLang="zh-CN" sz="3400" dirty="0"/>
              <a:t>NINDS</a:t>
            </a:r>
            <a:r>
              <a:rPr lang="zh-CN" altLang="en-US" sz="3400" dirty="0"/>
              <a:t>资助，用于表征</a:t>
            </a:r>
            <a:r>
              <a:rPr lang="en-US" altLang="zh-CN" sz="3400" dirty="0"/>
              <a:t>FTLD</a:t>
            </a:r>
            <a:r>
              <a:rPr lang="zh-CN" altLang="en-US" sz="3400" dirty="0"/>
              <a:t>的纵向临床和图像变化。</a:t>
            </a:r>
            <a:r>
              <a:rPr lang="en-US" altLang="zh-CN" sz="3400" dirty="0"/>
              <a:t>NIFD</a:t>
            </a:r>
            <a:r>
              <a:rPr lang="zh-CN" altLang="en-US" sz="3400" dirty="0"/>
              <a:t>和</a:t>
            </a:r>
            <a:r>
              <a:rPr lang="en-US" altLang="zh-CN" sz="3400" dirty="0"/>
              <a:t>4-Repeat </a:t>
            </a:r>
            <a:r>
              <a:rPr lang="en-US" altLang="zh-CN" sz="3400" dirty="0" err="1"/>
              <a:t>Taopathy</a:t>
            </a:r>
            <a:r>
              <a:rPr lang="en-US" altLang="zh-CN" sz="3400" dirty="0"/>
              <a:t> Neuroimaging Initiative</a:t>
            </a:r>
            <a:r>
              <a:rPr lang="zh-CN" altLang="en-US" sz="3400" dirty="0"/>
              <a:t>（</a:t>
            </a:r>
            <a:r>
              <a:rPr lang="en-US" altLang="zh-CN" sz="3400" dirty="0"/>
              <a:t>4RTNI</a:t>
            </a:r>
            <a:r>
              <a:rPr lang="zh-CN" altLang="en-US" sz="3400" dirty="0"/>
              <a:t>）的图像和临床方法相同，也可从</a:t>
            </a:r>
            <a:r>
              <a:rPr lang="en-US" altLang="zh-CN" sz="3400" dirty="0"/>
              <a:t>LONI</a:t>
            </a:r>
            <a:r>
              <a:rPr lang="zh-CN" altLang="en-US" sz="3400" dirty="0"/>
              <a:t>下载。</a:t>
            </a:r>
            <a:r>
              <a:rPr lang="en-US" altLang="zh-CN" sz="3400" dirty="0"/>
              <a:t>NIFD</a:t>
            </a:r>
            <a:r>
              <a:rPr lang="zh-CN" altLang="en-US" sz="3400" dirty="0"/>
              <a:t>的控制与</a:t>
            </a:r>
            <a:r>
              <a:rPr lang="en-US" altLang="zh-CN" sz="3400" dirty="0"/>
              <a:t>4RTNI</a:t>
            </a:r>
            <a:r>
              <a:rPr lang="zh-CN" altLang="en-US" sz="3400" dirty="0"/>
              <a:t>收集的控制相同。</a:t>
            </a:r>
            <a:endParaRPr lang="en-US" altLang="zh-CN" sz="3400" dirty="0"/>
          </a:p>
          <a:p>
            <a:pPr>
              <a:lnSpc>
                <a:spcPct val="150000"/>
              </a:lnSpc>
            </a:pPr>
            <a:r>
              <a:rPr lang="en-US" altLang="zh-CN" sz="3800" dirty="0"/>
              <a:t>Image</a:t>
            </a:r>
            <a:r>
              <a:rPr lang="zh-CN" altLang="en-US" sz="3800" dirty="0"/>
              <a:t>包含以下等信息：</a:t>
            </a:r>
            <a:r>
              <a:rPr lang="en-US" altLang="zh-CN" sz="3200" dirty="0"/>
              <a:t>Subject, Research Group, Sex, Scan Date, Age, Modality, Series, Description, Weighting, Slice Thickness, Acquisition Plane</a:t>
            </a:r>
          </a:p>
          <a:p>
            <a:pPr>
              <a:lnSpc>
                <a:spcPct val="150000"/>
              </a:lnSpc>
            </a:pPr>
            <a:r>
              <a:rPr lang="en-US" altLang="zh-CN" sz="3800" dirty="0"/>
              <a:t>Clinical Data</a:t>
            </a:r>
            <a:r>
              <a:rPr lang="zh-CN" altLang="en-US" sz="3800" dirty="0"/>
              <a:t>包含以下等信息：</a:t>
            </a:r>
            <a:r>
              <a:rPr lang="en-US" altLang="zh-CN" sz="3200" dirty="0"/>
              <a:t>LONI_ID, DX, SITE, CLINICAL_LINKDATE, VISIT_NUMBER, DOB, GENDER, EDUCATION, RACE, CDR_DCDATE, CDR_LANG, CDR_BEHAV, CDR_TOT, CDR_BOX_SCORE, MMSE_DCDATE, MMSE_TOT</a:t>
            </a:r>
          </a:p>
          <a:p>
            <a:pPr>
              <a:lnSpc>
                <a:spcPct val="150000"/>
              </a:lnSpc>
            </a:pPr>
            <a:r>
              <a:rPr lang="en-US" altLang="zh-CN" sz="3400" b="1" dirty="0"/>
              <a:t>MRI: 11588 image    fMRI: 3394 image    PET: 679 image    DTI: 4269 image</a:t>
            </a:r>
          </a:p>
        </p:txBody>
      </p:sp>
    </p:spTree>
    <p:extLst>
      <p:ext uri="{BB962C8B-B14F-4D97-AF65-F5344CB8AC3E}">
        <p14:creationId xmlns:p14="http://schemas.microsoft.com/office/powerpoint/2010/main" val="19248067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8C9E35-A6EB-515A-DBEE-DB29A445B81C}"/>
              </a:ext>
            </a:extLst>
          </p:cNvPr>
          <p:cNvSpPr>
            <a:spLocks noGrp="1"/>
          </p:cNvSpPr>
          <p:nvPr>
            <p:ph type="title"/>
          </p:nvPr>
        </p:nvSpPr>
        <p:spPr>
          <a:xfrm>
            <a:off x="258359" y="37714"/>
            <a:ext cx="10515600" cy="1325563"/>
          </a:xfrm>
        </p:spPr>
        <p:txBody>
          <a:bodyPr>
            <a:normAutofit/>
          </a:bodyPr>
          <a:lstStyle/>
          <a:p>
            <a:r>
              <a:rPr lang="en-US" altLang="zh-CN" dirty="0">
                <a:latin typeface="Times New Roman" panose="02020603050405020304" pitchFamily="18" charset="0"/>
                <a:cs typeface="Times New Roman" panose="02020603050405020304" pitchFamily="18" charset="0"/>
              </a:rPr>
              <a:t>Participants </a:t>
            </a:r>
            <a:r>
              <a:rPr lang="en-US" altLang="zh-CN" dirty="0" err="1">
                <a:latin typeface="Times New Roman" panose="02020603050405020304" pitchFamily="18" charset="0"/>
                <a:cs typeface="Times New Roman" panose="02020603050405020304" pitchFamily="18" charset="0"/>
              </a:rPr>
              <a:t>Distribution:Age</a:t>
            </a:r>
            <a:endParaRPr lang="zh-CN" altLang="en-US" dirty="0">
              <a:latin typeface="Times New Roman" panose="02020603050405020304" pitchFamily="18" charset="0"/>
              <a:cs typeface="Times New Roman" panose="02020603050405020304" pitchFamily="18" charset="0"/>
            </a:endParaRPr>
          </a:p>
        </p:txBody>
      </p:sp>
      <p:pic>
        <p:nvPicPr>
          <p:cNvPr id="10" name="内容占位符 9">
            <a:extLst>
              <a:ext uri="{FF2B5EF4-FFF2-40B4-BE49-F238E27FC236}">
                <a16:creationId xmlns:a16="http://schemas.microsoft.com/office/drawing/2014/main" id="{2794AB6D-7707-1C77-31CC-7670D3A224A4}"/>
              </a:ext>
            </a:extLst>
          </p:cNvPr>
          <p:cNvPicPr>
            <a:picLocks noGrp="1" noChangeAspect="1"/>
          </p:cNvPicPr>
          <p:nvPr>
            <p:ph idx="1"/>
          </p:nvPr>
        </p:nvPicPr>
        <p:blipFill>
          <a:blip r:embed="rId2"/>
          <a:stretch>
            <a:fillRect/>
          </a:stretch>
        </p:blipFill>
        <p:spPr>
          <a:xfrm>
            <a:off x="0" y="2007397"/>
            <a:ext cx="8042122" cy="4850603"/>
          </a:xfrm>
        </p:spPr>
      </p:pic>
      <p:pic>
        <p:nvPicPr>
          <p:cNvPr id="14" name="图片 13">
            <a:extLst>
              <a:ext uri="{FF2B5EF4-FFF2-40B4-BE49-F238E27FC236}">
                <a16:creationId xmlns:a16="http://schemas.microsoft.com/office/drawing/2014/main" id="{3EEBB45F-817E-88C1-9A16-56F600DB356A}"/>
              </a:ext>
            </a:extLst>
          </p:cNvPr>
          <p:cNvPicPr>
            <a:picLocks noChangeAspect="1"/>
          </p:cNvPicPr>
          <p:nvPr/>
        </p:nvPicPr>
        <p:blipFill>
          <a:blip r:embed="rId3"/>
          <a:stretch>
            <a:fillRect/>
          </a:stretch>
        </p:blipFill>
        <p:spPr>
          <a:xfrm>
            <a:off x="8042122" y="1"/>
            <a:ext cx="4149878" cy="2732846"/>
          </a:xfrm>
          <a:prstGeom prst="rect">
            <a:avLst/>
          </a:prstGeom>
        </p:spPr>
      </p:pic>
    </p:spTree>
    <p:extLst>
      <p:ext uri="{BB962C8B-B14F-4D97-AF65-F5344CB8AC3E}">
        <p14:creationId xmlns:p14="http://schemas.microsoft.com/office/powerpoint/2010/main" val="10680586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05A052-EFDD-D846-F2B2-BC01C5BB9C7A}"/>
              </a:ext>
            </a:extLst>
          </p:cNvPr>
          <p:cNvSpPr>
            <a:spLocks noGrp="1"/>
          </p:cNvSpPr>
          <p:nvPr>
            <p:ph type="title"/>
          </p:nvPr>
        </p:nvSpPr>
        <p:spPr>
          <a:xfrm>
            <a:off x="0" y="0"/>
            <a:ext cx="7094878" cy="877301"/>
          </a:xfrm>
        </p:spPr>
        <p:txBody>
          <a:bodyPr/>
          <a:lstStyle/>
          <a:p>
            <a:r>
              <a:rPr lang="en-US" altLang="zh-CN" dirty="0">
                <a:latin typeface="Times New Roman" panose="02020603050405020304" pitchFamily="18" charset="0"/>
                <a:cs typeface="Times New Roman" panose="02020603050405020304" pitchFamily="18" charset="0"/>
              </a:rPr>
              <a:t>Participants </a:t>
            </a:r>
            <a:r>
              <a:rPr lang="en-US" altLang="zh-CN" dirty="0" err="1">
                <a:latin typeface="Times New Roman" panose="02020603050405020304" pitchFamily="18" charset="0"/>
                <a:cs typeface="Times New Roman" panose="02020603050405020304" pitchFamily="18" charset="0"/>
              </a:rPr>
              <a:t>Distribution:Visit</a:t>
            </a:r>
            <a:endParaRPr lang="zh-CN" altLang="en-US" dirty="0"/>
          </a:p>
        </p:txBody>
      </p:sp>
      <p:sp>
        <p:nvSpPr>
          <p:cNvPr id="6" name="文本框 5">
            <a:extLst>
              <a:ext uri="{FF2B5EF4-FFF2-40B4-BE49-F238E27FC236}">
                <a16:creationId xmlns:a16="http://schemas.microsoft.com/office/drawing/2014/main" id="{D4BC54B7-B202-96A3-61C6-B01298B55BBD}"/>
              </a:ext>
            </a:extLst>
          </p:cNvPr>
          <p:cNvSpPr txBox="1"/>
          <p:nvPr/>
        </p:nvSpPr>
        <p:spPr>
          <a:xfrm>
            <a:off x="7653009" y="1180801"/>
            <a:ext cx="4024746" cy="5262979"/>
          </a:xfrm>
          <a:prstGeom prst="rect">
            <a:avLst/>
          </a:prstGeom>
          <a:noFill/>
        </p:spPr>
        <p:txBody>
          <a:bodyPr wrap="square" rtlCol="0">
            <a:spAutoFit/>
          </a:bodyPr>
          <a:lstStyle/>
          <a:p>
            <a:r>
              <a:rPr lang="zh-CN" altLang="en-US" sz="2400" b="0" i="0" dirty="0">
                <a:solidFill>
                  <a:srgbClr val="000000"/>
                </a:solidFill>
                <a:effectLst/>
                <a:latin typeface="Times New Roman" panose="02020603050405020304" pitchFamily="18" charset="0"/>
                <a:cs typeface="Times New Roman" panose="02020603050405020304" pitchFamily="18" charset="0"/>
              </a:rPr>
              <a:t>参与者根据他们在研究期间的不同访问次数进行分组</a:t>
            </a:r>
            <a:endParaRPr lang="en-US" altLang="zh-CN" sz="2400" dirty="0">
              <a:latin typeface="Times New Roman" panose="02020603050405020304" pitchFamily="18" charset="0"/>
              <a:cs typeface="Times New Roman" panose="02020603050405020304" pitchFamily="18" charset="0"/>
            </a:endParaRPr>
          </a:p>
          <a:p>
            <a:endParaRPr lang="en-US" altLang="zh-CN" sz="2400" dirty="0">
              <a:latin typeface="Times New Roman" panose="02020603050405020304" pitchFamily="18" charset="0"/>
              <a:cs typeface="Times New Roman" panose="02020603050405020304" pitchFamily="18" charset="0"/>
            </a:endParaRPr>
          </a:p>
          <a:p>
            <a:endParaRPr lang="en-US" altLang="zh-CN" sz="2400" dirty="0">
              <a:latin typeface="Times New Roman" panose="02020603050405020304" pitchFamily="18" charset="0"/>
              <a:cs typeface="Times New Roman" panose="02020603050405020304" pitchFamily="18" charset="0"/>
            </a:endParaRPr>
          </a:p>
          <a:p>
            <a:r>
              <a:rPr lang="en-US" altLang="zh-CN" sz="2400" dirty="0">
                <a:latin typeface="Times New Roman" panose="02020603050405020304" pitchFamily="18" charset="0"/>
                <a:cs typeface="Times New Roman" panose="02020603050405020304" pitchFamily="18" charset="0"/>
              </a:rPr>
              <a:t>Visit code:</a:t>
            </a:r>
            <a:r>
              <a:rPr lang="zh-CN" altLang="en-US" sz="2400" b="0" i="0" dirty="0">
                <a:solidFill>
                  <a:srgbClr val="000000"/>
                </a:solidFill>
                <a:effectLst/>
                <a:latin typeface="Times New Roman" panose="02020603050405020304" pitchFamily="18" charset="0"/>
                <a:cs typeface="Times New Roman" panose="02020603050405020304" pitchFamily="18" charset="0"/>
              </a:rPr>
              <a:t>标识参与者在研究期间进行的不同访问或评估时间点的一种编码系统</a:t>
            </a:r>
            <a:endParaRPr lang="en-US" altLang="zh-CN" sz="2400" b="0" i="0" dirty="0">
              <a:solidFill>
                <a:srgbClr val="000000"/>
              </a:solidFill>
              <a:effectLst/>
              <a:latin typeface="Times New Roman" panose="02020603050405020304" pitchFamily="18" charset="0"/>
              <a:cs typeface="Times New Roman" panose="02020603050405020304" pitchFamily="18" charset="0"/>
            </a:endParaRPr>
          </a:p>
          <a:p>
            <a:endParaRPr lang="en-US" altLang="zh-CN" sz="2400" dirty="0">
              <a:solidFill>
                <a:srgbClr val="000000"/>
              </a:solidFill>
              <a:latin typeface="Times New Roman" panose="02020603050405020304" pitchFamily="18" charset="0"/>
              <a:cs typeface="Times New Roman" panose="02020603050405020304" pitchFamily="18" charset="0"/>
            </a:endParaRPr>
          </a:p>
          <a:p>
            <a:r>
              <a:rPr lang="zh-CN" altLang="en-US" sz="2400" b="0" i="0" dirty="0">
                <a:solidFill>
                  <a:srgbClr val="000000"/>
                </a:solidFill>
                <a:effectLst/>
                <a:latin typeface="Times New Roman" panose="02020603050405020304" pitchFamily="18" charset="0"/>
                <a:cs typeface="Times New Roman" panose="02020603050405020304" pitchFamily="18" charset="0"/>
              </a:rPr>
              <a:t>通过</a:t>
            </a:r>
            <a:r>
              <a:rPr lang="en-US" altLang="zh-CN" sz="2400" b="0" i="0" dirty="0">
                <a:solidFill>
                  <a:srgbClr val="000000"/>
                </a:solidFill>
                <a:effectLst/>
                <a:latin typeface="Times New Roman" panose="02020603050405020304" pitchFamily="18" charset="0"/>
                <a:cs typeface="Times New Roman" panose="02020603050405020304" pitchFamily="18" charset="0"/>
              </a:rPr>
              <a:t>visit code, </a:t>
            </a:r>
            <a:r>
              <a:rPr lang="zh-CN" altLang="en-US" sz="2400" b="0" i="0" dirty="0">
                <a:solidFill>
                  <a:srgbClr val="000000"/>
                </a:solidFill>
                <a:effectLst/>
                <a:latin typeface="Times New Roman" panose="02020603050405020304" pitchFamily="18" charset="0"/>
                <a:cs typeface="Times New Roman" panose="02020603050405020304" pitchFamily="18" charset="0"/>
              </a:rPr>
              <a:t>研究人员可以准确地识别和对应不同的访问时间点，比较不同时间点的数据，并观察疾病的进展或治疗效果的变化</a:t>
            </a:r>
            <a:endParaRPr lang="en-US" altLang="zh-CN" sz="2400" b="0" i="0" dirty="0">
              <a:solidFill>
                <a:srgbClr val="000000"/>
              </a:solidFill>
              <a:effectLst/>
              <a:latin typeface="Times New Roman" panose="02020603050405020304" pitchFamily="18" charset="0"/>
              <a:cs typeface="Times New Roman" panose="02020603050405020304" pitchFamily="18" charset="0"/>
            </a:endParaRPr>
          </a:p>
          <a:p>
            <a:endParaRPr lang="en-US" altLang="zh-CN" sz="2400" dirty="0">
              <a:solidFill>
                <a:srgbClr val="000000"/>
              </a:solidFill>
              <a:latin typeface="Times New Roman" panose="02020603050405020304" pitchFamily="18" charset="0"/>
              <a:cs typeface="Times New Roman" panose="02020603050405020304" pitchFamily="18" charset="0"/>
            </a:endParaRPr>
          </a:p>
        </p:txBody>
      </p:sp>
      <p:sp>
        <p:nvSpPr>
          <p:cNvPr id="5" name="内容占位符 4">
            <a:extLst>
              <a:ext uri="{FF2B5EF4-FFF2-40B4-BE49-F238E27FC236}">
                <a16:creationId xmlns:a16="http://schemas.microsoft.com/office/drawing/2014/main" id="{E65654E0-682F-9C07-D7C4-9BCDF06461E7}"/>
              </a:ext>
            </a:extLst>
          </p:cNvPr>
          <p:cNvSpPr>
            <a:spLocks noGrp="1"/>
          </p:cNvSpPr>
          <p:nvPr>
            <p:ph idx="1"/>
          </p:nvPr>
        </p:nvSpPr>
        <p:spPr/>
        <p:txBody>
          <a:bodyPr/>
          <a:lstStyle/>
          <a:p>
            <a:endParaRPr lang="zh-CN" altLang="en-US" dirty="0"/>
          </a:p>
        </p:txBody>
      </p:sp>
      <p:pic>
        <p:nvPicPr>
          <p:cNvPr id="8" name="图片 7">
            <a:extLst>
              <a:ext uri="{FF2B5EF4-FFF2-40B4-BE49-F238E27FC236}">
                <a16:creationId xmlns:a16="http://schemas.microsoft.com/office/drawing/2014/main" id="{4F3ED3A6-EF6B-0C61-92C5-AEB3BBE5F4D9}"/>
              </a:ext>
            </a:extLst>
          </p:cNvPr>
          <p:cNvPicPr>
            <a:picLocks noChangeAspect="1"/>
          </p:cNvPicPr>
          <p:nvPr/>
        </p:nvPicPr>
        <p:blipFill>
          <a:blip r:embed="rId3"/>
          <a:stretch>
            <a:fillRect/>
          </a:stretch>
        </p:blipFill>
        <p:spPr>
          <a:xfrm>
            <a:off x="0" y="715885"/>
            <a:ext cx="7329054" cy="6142115"/>
          </a:xfrm>
          <a:prstGeom prst="rect">
            <a:avLst/>
          </a:prstGeom>
        </p:spPr>
      </p:pic>
    </p:spTree>
    <p:extLst>
      <p:ext uri="{BB962C8B-B14F-4D97-AF65-F5344CB8AC3E}">
        <p14:creationId xmlns:p14="http://schemas.microsoft.com/office/powerpoint/2010/main" val="8543258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a:extLst>
              <a:ext uri="{FF2B5EF4-FFF2-40B4-BE49-F238E27FC236}">
                <a16:creationId xmlns:a16="http://schemas.microsoft.com/office/drawing/2014/main" id="{71101538-3772-34E7-2EE2-7C24690D98DA}"/>
              </a:ext>
            </a:extLst>
          </p:cNvPr>
          <p:cNvPicPr>
            <a:picLocks noGrp="1" noChangeAspect="1"/>
          </p:cNvPicPr>
          <p:nvPr>
            <p:ph idx="1"/>
          </p:nvPr>
        </p:nvPicPr>
        <p:blipFill>
          <a:blip r:embed="rId2"/>
          <a:stretch>
            <a:fillRect/>
          </a:stretch>
        </p:blipFill>
        <p:spPr>
          <a:xfrm>
            <a:off x="838200" y="844044"/>
            <a:ext cx="10515600" cy="2187809"/>
          </a:xfrm>
        </p:spPr>
      </p:pic>
      <p:sp>
        <p:nvSpPr>
          <p:cNvPr id="2" name="标题 1">
            <a:extLst>
              <a:ext uri="{FF2B5EF4-FFF2-40B4-BE49-F238E27FC236}">
                <a16:creationId xmlns:a16="http://schemas.microsoft.com/office/drawing/2014/main" id="{8AAC172B-2A4C-CB26-0751-8C201885E96B}"/>
              </a:ext>
            </a:extLst>
          </p:cNvPr>
          <p:cNvSpPr>
            <a:spLocks noGrp="1"/>
          </p:cNvSpPr>
          <p:nvPr>
            <p:ph type="title"/>
          </p:nvPr>
        </p:nvSpPr>
        <p:spPr>
          <a:xfrm>
            <a:off x="752284" y="0"/>
            <a:ext cx="2954412" cy="806973"/>
          </a:xfrm>
        </p:spPr>
        <p:txBody>
          <a:bodyPr/>
          <a:lstStyle/>
          <a:p>
            <a:r>
              <a:rPr lang="en-US" altLang="zh-CN" dirty="0"/>
              <a:t>Image data</a:t>
            </a:r>
            <a:endParaRPr lang="zh-CN" altLang="en-US" dirty="0"/>
          </a:p>
        </p:txBody>
      </p:sp>
      <p:sp>
        <p:nvSpPr>
          <p:cNvPr id="6" name="椭圆 5">
            <a:extLst>
              <a:ext uri="{FF2B5EF4-FFF2-40B4-BE49-F238E27FC236}">
                <a16:creationId xmlns:a16="http://schemas.microsoft.com/office/drawing/2014/main" id="{E8E54759-57C1-0F9B-DE2B-195201545719}"/>
              </a:ext>
            </a:extLst>
          </p:cNvPr>
          <p:cNvSpPr/>
          <p:nvPr/>
        </p:nvSpPr>
        <p:spPr>
          <a:xfrm>
            <a:off x="7358158" y="988043"/>
            <a:ext cx="1393080" cy="601417"/>
          </a:xfrm>
          <a:prstGeom prst="ellipse">
            <a:avLst/>
          </a:prstGeom>
          <a:noFill/>
          <a:ln>
            <a:solidFill>
              <a:srgbClr val="FF0000"/>
            </a:solidFill>
          </a:ln>
          <a:effectLst>
            <a:glow rad="228600">
              <a:srgbClr val="FF0000">
                <a:alpha val="40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EA559C71-F7DA-E931-10A9-41F7F40DF163}"/>
              </a:ext>
            </a:extLst>
          </p:cNvPr>
          <p:cNvSpPr txBox="1"/>
          <p:nvPr/>
        </p:nvSpPr>
        <p:spPr>
          <a:xfrm>
            <a:off x="752284" y="3031853"/>
            <a:ext cx="6097022" cy="461665"/>
          </a:xfrm>
          <a:prstGeom prst="rect">
            <a:avLst/>
          </a:prstGeom>
          <a:noFill/>
        </p:spPr>
        <p:txBody>
          <a:bodyPr wrap="square">
            <a:spAutoFit/>
          </a:bodyPr>
          <a:lstStyle/>
          <a:p>
            <a:r>
              <a:rPr lang="zh-CN" altLang="zh-CN" sz="2400" dirty="0">
                <a:effectLst/>
                <a:ea typeface="等线" panose="02010600030101010101" pitchFamily="2" charset="-122"/>
                <a:cs typeface="Times New Roman" panose="02020603050405020304" pitchFamily="18" charset="0"/>
              </a:rPr>
              <a:t>可</a:t>
            </a:r>
            <a:r>
              <a:rPr lang="zh-CN" altLang="en-US" sz="2400" dirty="0">
                <a:effectLst/>
                <a:ea typeface="等线" panose="02010600030101010101" pitchFamily="2" charset="-122"/>
                <a:cs typeface="Times New Roman" panose="02020603050405020304" pitchFamily="18" charset="0"/>
              </a:rPr>
              <a:t>在</a:t>
            </a:r>
            <a:r>
              <a:rPr lang="en-US" altLang="zh-CN" sz="2400" dirty="0">
                <a:effectLst/>
                <a:ea typeface="等线" panose="02010600030101010101" pitchFamily="2" charset="-122"/>
                <a:cs typeface="Times New Roman" panose="02020603050405020304" pitchFamily="18" charset="0"/>
              </a:rPr>
              <a:t>Search</a:t>
            </a:r>
            <a:r>
              <a:rPr lang="zh-CN" altLang="en-US" sz="2400" dirty="0">
                <a:ea typeface="等线" panose="02010600030101010101" pitchFamily="2" charset="-122"/>
                <a:cs typeface="Times New Roman" panose="02020603050405020304" pitchFamily="18" charset="0"/>
              </a:rPr>
              <a:t>中</a:t>
            </a:r>
            <a:r>
              <a:rPr lang="zh-CN" altLang="zh-CN" sz="2400" dirty="0">
                <a:effectLst/>
                <a:ea typeface="等线" panose="02010600030101010101" pitchFamily="2" charset="-122"/>
                <a:cs typeface="Times New Roman" panose="02020603050405020304" pitchFamily="18" charset="0"/>
              </a:rPr>
              <a:t>直接进行搜索查找数据。</a:t>
            </a:r>
            <a:endParaRPr lang="zh-CN" altLang="en-US" sz="2400" dirty="0"/>
          </a:p>
        </p:txBody>
      </p:sp>
      <p:pic>
        <p:nvPicPr>
          <p:cNvPr id="12" name="图片 11">
            <a:extLst>
              <a:ext uri="{FF2B5EF4-FFF2-40B4-BE49-F238E27FC236}">
                <a16:creationId xmlns:a16="http://schemas.microsoft.com/office/drawing/2014/main" id="{3D052A4E-4ABB-FF72-53D2-538D1106D25C}"/>
              </a:ext>
            </a:extLst>
          </p:cNvPr>
          <p:cNvPicPr>
            <a:picLocks noChangeAspect="1"/>
          </p:cNvPicPr>
          <p:nvPr/>
        </p:nvPicPr>
        <p:blipFill>
          <a:blip r:embed="rId3"/>
          <a:stretch>
            <a:fillRect/>
          </a:stretch>
        </p:blipFill>
        <p:spPr>
          <a:xfrm>
            <a:off x="483322" y="3619325"/>
            <a:ext cx="11225356" cy="3238675"/>
          </a:xfrm>
          <a:prstGeom prst="rect">
            <a:avLst/>
          </a:prstGeom>
        </p:spPr>
      </p:pic>
    </p:spTree>
    <p:extLst>
      <p:ext uri="{BB962C8B-B14F-4D97-AF65-F5344CB8AC3E}">
        <p14:creationId xmlns:p14="http://schemas.microsoft.com/office/powerpoint/2010/main" val="34230968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594B57-864E-CB57-EA15-84005CE2E31A}"/>
              </a:ext>
            </a:extLst>
          </p:cNvPr>
          <p:cNvSpPr>
            <a:spLocks noGrp="1"/>
          </p:cNvSpPr>
          <p:nvPr>
            <p:ph type="title"/>
          </p:nvPr>
        </p:nvSpPr>
        <p:spPr>
          <a:xfrm>
            <a:off x="371793" y="177971"/>
            <a:ext cx="5083921" cy="629002"/>
          </a:xfrm>
        </p:spPr>
        <p:txBody>
          <a:bodyPr>
            <a:normAutofit/>
          </a:bodyPr>
          <a:lstStyle/>
          <a:p>
            <a:r>
              <a:rPr lang="zh-CN" altLang="en-US" sz="2400" b="1" dirty="0"/>
              <a:t>以 </a:t>
            </a:r>
            <a:r>
              <a:rPr lang="en-US" altLang="zh-CN" sz="2400" b="1" dirty="0"/>
              <a:t>Modality = MRI </a:t>
            </a:r>
            <a:r>
              <a:rPr lang="zh-CN" altLang="en-US" sz="2400" b="1" dirty="0"/>
              <a:t>为例进行查找：</a:t>
            </a:r>
          </a:p>
        </p:txBody>
      </p:sp>
      <p:pic>
        <p:nvPicPr>
          <p:cNvPr id="4" name="内容占位符 3">
            <a:extLst>
              <a:ext uri="{FF2B5EF4-FFF2-40B4-BE49-F238E27FC236}">
                <a16:creationId xmlns:a16="http://schemas.microsoft.com/office/drawing/2014/main" id="{9730CDF6-26C6-7FD4-2291-0F3C60F1BC05}"/>
              </a:ext>
            </a:extLst>
          </p:cNvPr>
          <p:cNvPicPr>
            <a:picLocks noGrp="1" noChangeAspect="1"/>
          </p:cNvPicPr>
          <p:nvPr>
            <p:ph idx="1"/>
          </p:nvPr>
        </p:nvPicPr>
        <p:blipFill>
          <a:blip r:embed="rId2"/>
          <a:stretch>
            <a:fillRect/>
          </a:stretch>
        </p:blipFill>
        <p:spPr>
          <a:xfrm>
            <a:off x="765245" y="806973"/>
            <a:ext cx="11054961" cy="5741653"/>
          </a:xfrm>
          <a:prstGeom prst="rect">
            <a:avLst/>
          </a:prstGeom>
        </p:spPr>
      </p:pic>
    </p:spTree>
    <p:extLst>
      <p:ext uri="{BB962C8B-B14F-4D97-AF65-F5344CB8AC3E}">
        <p14:creationId xmlns:p14="http://schemas.microsoft.com/office/powerpoint/2010/main" val="3545497391"/>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855</TotalTime>
  <Words>862</Words>
  <Application>Microsoft Office PowerPoint</Application>
  <PresentationFormat>宽屏</PresentationFormat>
  <Paragraphs>64</Paragraphs>
  <Slides>30</Slides>
  <Notes>1</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30</vt:i4>
      </vt:variant>
    </vt:vector>
  </HeadingPairs>
  <TitlesOfParts>
    <vt:vector size="36" baseType="lpstr">
      <vt:lpstr>等线</vt:lpstr>
      <vt:lpstr>等线 Light</vt:lpstr>
      <vt:lpstr>Arial</vt:lpstr>
      <vt:lpstr>Raleway</vt:lpstr>
      <vt:lpstr>Times New Roman</vt:lpstr>
      <vt:lpstr>Office 主题​​</vt:lpstr>
      <vt:lpstr>10.20</vt:lpstr>
      <vt:lpstr>PowerPoint 演示文稿</vt:lpstr>
      <vt:lpstr>数据库申请进度</vt:lpstr>
      <vt:lpstr>NIFD</vt:lpstr>
      <vt:lpstr>数据介绍</vt:lpstr>
      <vt:lpstr>Participants Distribution:Age</vt:lpstr>
      <vt:lpstr>Participants Distribution:Visit</vt:lpstr>
      <vt:lpstr>Image data</vt:lpstr>
      <vt:lpstr>以 Modality = MRI 为例进行查找：</vt:lpstr>
      <vt:lpstr>可点击view查看image</vt:lpstr>
      <vt:lpstr>Advanced search</vt:lpstr>
      <vt:lpstr>image下载</vt:lpstr>
      <vt:lpstr>Clinical Data下载</vt:lpstr>
      <vt:lpstr>NIFD_Clinical_Data_20200724_updated</vt:lpstr>
      <vt:lpstr>DataDictionary_NIFD_2017.10.18</vt:lpstr>
      <vt:lpstr>OASIS</vt:lpstr>
      <vt:lpstr>开放获取系列成像研究（OASIS）是一个旨在向科学界免费提供大脑神经成像数据集的项目。</vt:lpstr>
      <vt:lpstr>OASIS-1</vt:lpstr>
      <vt:lpstr>OASIS-1: Cross-sectional MRI Data in Young, Middle Aged, Nondemented and Demented Older Adults年轻、中年、非痴呆和痴呆老年人的横断面MRI数据 </vt:lpstr>
      <vt:lpstr>PowerPoint 演示文稿</vt:lpstr>
      <vt:lpstr>PowerPoint 演示文稿</vt:lpstr>
      <vt:lpstr>OASIS-2</vt:lpstr>
      <vt:lpstr>OASIS-2: Longitudinal MRI Data in Nondemented and Demented Older Adults</vt:lpstr>
      <vt:lpstr>PowerPoint 演示文稿</vt:lpstr>
      <vt:lpstr>PowerPoint 演示文稿</vt:lpstr>
      <vt:lpstr>OASIS-3</vt:lpstr>
      <vt:lpstr>OASIS-3: Longitudinal Multimodal Neuroimaging, Clinical, and Cognitive Dataset for Normal Aging and Alzheimer’s Disease</vt:lpstr>
      <vt:lpstr>OASIS-4</vt:lpstr>
      <vt:lpstr>OASIS-4: Clinical Cohort</vt:lpstr>
      <vt:lpstr>PPMI</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9.15</dc:title>
  <dc:creator>1179116732@qq.com</dc:creator>
  <cp:lastModifiedBy>1179116732@qq.com</cp:lastModifiedBy>
  <cp:revision>15</cp:revision>
  <dcterms:created xsi:type="dcterms:W3CDTF">2023-09-14T18:00:59Z</dcterms:created>
  <dcterms:modified xsi:type="dcterms:W3CDTF">2023-10-20T01:14:36Z</dcterms:modified>
</cp:coreProperties>
</file>